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70" r:id="rId3"/>
    <p:sldMasterId id="2147483675" r:id="rId4"/>
    <p:sldMasterId id="2147483678" r:id="rId5"/>
    <p:sldMasterId id="2147483681" r:id="rId6"/>
    <p:sldMasterId id="2147483683" r:id="rId7"/>
    <p:sldMasterId id="2147483686" r:id="rId8"/>
    <p:sldMasterId id="2147483688" r:id="rId9"/>
    <p:sldMasterId id="2147483691" r:id="rId10"/>
    <p:sldMasterId id="2147483693" r:id="rId11"/>
    <p:sldMasterId id="2147483696" r:id="rId12"/>
    <p:sldMasterId id="2147483699" r:id="rId13"/>
    <p:sldMasterId id="2147483701" r:id="rId14"/>
    <p:sldMasterId id="2147483703" r:id="rId15"/>
    <p:sldMasterId id="2147483706" r:id="rId16"/>
    <p:sldMasterId id="2147483711" r:id="rId17"/>
  </p:sldMasterIdLst>
  <p:notesMasterIdLst>
    <p:notesMasterId r:id="rId41"/>
  </p:notesMasterIdLst>
  <p:sldIdLst>
    <p:sldId id="1826" r:id="rId18"/>
    <p:sldId id="2401" r:id="rId19"/>
    <p:sldId id="2377" r:id="rId20"/>
    <p:sldId id="1981" r:id="rId21"/>
    <p:sldId id="2402" r:id="rId22"/>
    <p:sldId id="2394" r:id="rId23"/>
    <p:sldId id="2395" r:id="rId24"/>
    <p:sldId id="2396" r:id="rId25"/>
    <p:sldId id="1982" r:id="rId26"/>
    <p:sldId id="2397" r:id="rId27"/>
    <p:sldId id="2398" r:id="rId28"/>
    <p:sldId id="1983" r:id="rId29"/>
    <p:sldId id="2403" r:id="rId30"/>
    <p:sldId id="2406" r:id="rId31"/>
    <p:sldId id="2399" r:id="rId32"/>
    <p:sldId id="2404" r:id="rId33"/>
    <p:sldId id="2405" r:id="rId34"/>
    <p:sldId id="2400" r:id="rId35"/>
    <p:sldId id="1985" r:id="rId36"/>
    <p:sldId id="2321" r:id="rId37"/>
    <p:sldId id="2369" r:id="rId38"/>
    <p:sldId id="1827" r:id="rId39"/>
    <p:sldId id="2407" r:id="rId40"/>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默认节" id="{F7D9BC9E-E552-4A6C-9AD8-0EF8E405EB1A}">
          <p14:sldIdLst>
            <p14:sldId id="1826"/>
            <p14:sldId id="2401"/>
            <p14:sldId id="2377"/>
          </p14:sldIdLst>
        </p14:section>
        <p14:section name="软件攻击" id="{5E5F1898-E583-4F36-A16F-A1D41CA22C74}">
          <p14:sldIdLst>
            <p14:sldId id="1981"/>
            <p14:sldId id="2402"/>
            <p14:sldId id="2394"/>
            <p14:sldId id="2395"/>
            <p14:sldId id="2396"/>
          </p14:sldIdLst>
        </p14:section>
        <p14:section name="物理攻击" id="{AD5F34F8-CAF7-4829-9369-56CDA48AFA6E}">
          <p14:sldIdLst>
            <p14:sldId id="1982"/>
            <p14:sldId id="2397"/>
            <p14:sldId id="2398"/>
          </p14:sldIdLst>
        </p14:section>
        <p14:section name="间接攻击" id="{1E734D8F-D24E-4008-9A18-372D0C99EB9E}">
          <p14:sldIdLst>
            <p14:sldId id="1983"/>
            <p14:sldId id="2403"/>
            <p14:sldId id="2406"/>
            <p14:sldId id="2399"/>
            <p14:sldId id="2404"/>
            <p14:sldId id="2405"/>
            <p14:sldId id="2400"/>
          </p14:sldIdLst>
        </p14:section>
        <p14:section name="总结与作业" id="{B2ACB28A-0B7C-47FD-99FB-C1B4F9AFEB1F}">
          <p14:sldIdLst>
            <p14:sldId id="1985"/>
            <p14:sldId id="2321"/>
            <p14:sldId id="2369"/>
            <p14:sldId id="1827"/>
            <p14:sldId id="2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0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316" autoAdjust="0"/>
  </p:normalViewPr>
  <p:slideViewPr>
    <p:cSldViewPr snapToGrid="0">
      <p:cViewPr varScale="1">
        <p:scale>
          <a:sx n="77" d="100"/>
          <a:sy n="77" d="100"/>
        </p:scale>
        <p:origin x="1797"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20" Type="http://schemas.openxmlformats.org/officeDocument/2006/relationships/slide" Target="slides/slide3.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50AD2-2F53-4D98-AFD8-1D19B0885E69}" type="datetimeFigureOut">
              <a:rPr lang="zh-CN" altLang="en-US" smtClean="0"/>
              <a:t>2024/3/27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82313-DA24-4EE7-A84B-835F2B209DEA}" type="slidenum">
              <a:rPr lang="zh-CN" altLang="en-US" smtClean="0"/>
              <a:t>‹#›</a:t>
            </a:fld>
            <a:endParaRPr lang="zh-CN" altLang="en-US"/>
          </a:p>
        </p:txBody>
      </p:sp>
    </p:spTree>
    <p:extLst>
      <p:ext uri="{BB962C8B-B14F-4D97-AF65-F5344CB8AC3E}">
        <p14:creationId xmlns:p14="http://schemas.microsoft.com/office/powerpoint/2010/main" val="1498086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12</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13</a:t>
            </a:fld>
            <a:endParaRPr lang="zh-CN" altLang="en-US"/>
          </a:p>
        </p:txBody>
      </p:sp>
    </p:spTree>
    <p:extLst>
      <p:ext uri="{BB962C8B-B14F-4D97-AF65-F5344CB8AC3E}">
        <p14:creationId xmlns:p14="http://schemas.microsoft.com/office/powerpoint/2010/main" val="20836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寄存器存指令、数据、地址，数据可在寄存器之间移动，而不经过</a:t>
            </a:r>
            <a:r>
              <a:rPr lang="en-US" altLang="zh-CN" dirty="0"/>
              <a:t>Cache</a:t>
            </a:r>
            <a:r>
              <a:rPr lang="zh-CN" altLang="en-US" dirty="0"/>
              <a:t>或内存</a:t>
            </a:r>
            <a:endParaRPr lang="en-US" altLang="zh-CN" dirty="0"/>
          </a:p>
          <a:p>
            <a:r>
              <a:rPr lang="zh-CN" altLang="en-US" dirty="0"/>
              <a:t>内存：</a:t>
            </a:r>
            <a:r>
              <a:rPr lang="en-US" altLang="zh-CN" dirty="0"/>
              <a:t>DRAM</a:t>
            </a:r>
            <a:r>
              <a:rPr lang="zh-CN" altLang="en-US" dirty="0"/>
              <a:t>（</a:t>
            </a:r>
            <a:r>
              <a:rPr lang="en-US" altLang="zh-CN" dirty="0"/>
              <a:t>Dynamic Random Access Memory</a:t>
            </a:r>
            <a:r>
              <a:rPr lang="zh-CN" altLang="en-US" dirty="0"/>
              <a:t>）动态存储，需频繁刷新保持数据</a:t>
            </a:r>
            <a:endParaRPr lang="en-US" altLang="zh-CN" dirty="0"/>
          </a:p>
          <a:p>
            <a:r>
              <a:rPr lang="en-US" altLang="zh-CN" dirty="0"/>
              <a:t>Cache</a:t>
            </a:r>
            <a:r>
              <a:rPr lang="zh-CN" altLang="en-US" dirty="0"/>
              <a:t>：</a:t>
            </a:r>
            <a:r>
              <a:rPr lang="en-US" altLang="zh-CN" dirty="0"/>
              <a:t>SRAM</a:t>
            </a:r>
            <a:r>
              <a:rPr lang="zh-CN" altLang="en-US" dirty="0"/>
              <a:t>（</a:t>
            </a:r>
            <a:r>
              <a:rPr lang="en-US" altLang="zh-CN" dirty="0"/>
              <a:t>Static RAM</a:t>
            </a:r>
            <a:r>
              <a:rPr lang="zh-CN" altLang="en-US" dirty="0"/>
              <a:t>）静态存储，密度低、造价高（</a:t>
            </a:r>
            <a:r>
              <a:rPr lang="en-US" altLang="zh-CN" dirty="0"/>
              <a:t>6</a:t>
            </a:r>
            <a:r>
              <a:rPr lang="zh-CN" altLang="en-US" dirty="0"/>
              <a:t>个晶体管</a:t>
            </a:r>
            <a:r>
              <a:rPr lang="en-US" altLang="zh-CN" dirty="0"/>
              <a:t>/</a:t>
            </a:r>
            <a:r>
              <a:rPr lang="zh-CN" altLang="en-US" dirty="0"/>
              <a:t>位）功耗大，抗干扰，多层次</a:t>
            </a:r>
            <a:r>
              <a:rPr lang="en-US" altLang="zh-CN" dirty="0"/>
              <a:t>Cache</a:t>
            </a:r>
            <a:r>
              <a:rPr lang="zh-CN" altLang="en-US" dirty="0"/>
              <a:t>，数据缓存、指令缓存</a:t>
            </a:r>
            <a:endParaRPr lang="en-US" altLang="zh-CN" dirty="0"/>
          </a:p>
          <a:p>
            <a:r>
              <a:rPr lang="en-US" altLang="zh-CN" dirty="0"/>
              <a:t>Cache</a:t>
            </a:r>
            <a:r>
              <a:rPr lang="zh-CN" altLang="en-US" dirty="0"/>
              <a:t>地址映射：直接映射、全相联、多路组相联</a:t>
            </a:r>
            <a:endParaRPr lang="en-US" altLang="zh-CN" dirty="0"/>
          </a:p>
          <a:p>
            <a:r>
              <a:rPr lang="en-US" altLang="zh-CN" dirty="0"/>
              <a:t>Cache</a:t>
            </a:r>
            <a:r>
              <a:rPr lang="zh-CN" altLang="en-US" dirty="0"/>
              <a:t>写回策略：写通模式、写回模式</a:t>
            </a:r>
            <a:endParaRPr lang="en-US" altLang="zh-CN" dirty="0"/>
          </a:p>
          <a:p>
            <a:r>
              <a:rPr lang="en-US" altLang="zh-CN" dirty="0"/>
              <a:t>Cache</a:t>
            </a:r>
            <a:r>
              <a:rPr lang="zh-CN" altLang="en-US" dirty="0"/>
              <a:t>替换策略：正常</a:t>
            </a:r>
            <a:r>
              <a:rPr lang="en-US" altLang="zh-CN" dirty="0"/>
              <a:t>Cache</a:t>
            </a:r>
            <a:r>
              <a:rPr lang="zh-CN" altLang="en-US" dirty="0"/>
              <a:t>模式、不填充</a:t>
            </a:r>
            <a:r>
              <a:rPr lang="en-US" altLang="zh-CN" dirty="0"/>
              <a:t>Cache</a:t>
            </a:r>
            <a:r>
              <a:rPr lang="zh-CN" altLang="en-US" dirty="0"/>
              <a:t>模式（锁定</a:t>
            </a:r>
            <a:r>
              <a:rPr lang="en-US" altLang="zh-CN" dirty="0"/>
              <a:t>Cache</a:t>
            </a:r>
            <a:r>
              <a:rPr lang="zh-CN" altLang="en-US" dirty="0"/>
              <a:t>）</a:t>
            </a:r>
            <a:endParaRPr lang="en-US" altLang="zh-CN"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14</a:t>
            </a:fld>
            <a:endParaRPr lang="zh-CN" altLang="en-US" dirty="0"/>
          </a:p>
        </p:txBody>
      </p:sp>
    </p:spTree>
    <p:extLst>
      <p:ext uri="{BB962C8B-B14F-4D97-AF65-F5344CB8AC3E}">
        <p14:creationId xmlns:p14="http://schemas.microsoft.com/office/powerpoint/2010/main" val="251428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）预测执行：软件大多是非线性的，并且含有条件分支和指令间的数据依赖。一股地，当某些微操作对之前（还未执行）的指令出现数据依赖或控制依赖的时候，</a:t>
            </a:r>
            <a:r>
              <a:rPr lang="en-US" altLang="zh-CN" dirty="0"/>
              <a:t>CPU </a:t>
            </a:r>
            <a:r>
              <a:rPr lang="zh-CN" altLang="en-US" dirty="0"/>
              <a:t>内部流水线会阻塞，而阻塞会极大地降低</a:t>
            </a:r>
            <a:r>
              <a:rPr lang="en-US" altLang="zh-CN" dirty="0"/>
              <a:t>CPU </a:t>
            </a:r>
            <a:r>
              <a:rPr lang="zh-CN" altLang="en-US" dirty="0"/>
              <a:t>的性能。因此，为了使得流水线处于满载状态，预测分支结果、数据依赖关系以及控制流依赖等。在验证预测执行是正确的或者效据依赖做解决之前，</a:t>
            </a:r>
            <a:r>
              <a:rPr lang="en-US" altLang="zh-CN" dirty="0"/>
              <a:t>CPU </a:t>
            </a:r>
            <a:r>
              <a:rPr lang="zh-CN" altLang="en-US" dirty="0"/>
              <a:t>会持续执行预测路径，并在重排序缓冲区中缓存结果。如果预测正确，</a:t>
            </a:r>
            <a:r>
              <a:rPr lang="en-US" altLang="zh-CN" dirty="0"/>
              <a:t>CPU</a:t>
            </a:r>
            <a:r>
              <a:rPr lang="zh-CN" altLang="en-US" dirty="0"/>
              <a:t>就提交重排序缓冲区中的结果，提升总体性能。但是，预测并不一定都是正确的，当预测失误的时候就必须把流水线清空，或者执行回滚操作，使得预执行的指令失效。当指令遇到错误</a:t>
            </a:r>
            <a:r>
              <a:rPr lang="en-US" altLang="zh-CN" dirty="0"/>
              <a:t>(</a:t>
            </a:r>
            <a:r>
              <a:rPr lang="zh-CN" altLang="en-US" dirty="0"/>
              <a:t>例如缺页异常等）的时候也需要清空流水线或者回滚，取消重排序缓冲区中的所有预计算瞬态指令的执行结果。</a:t>
            </a:r>
            <a:endParaRPr lang="en-US" altLang="zh-CN" dirty="0"/>
          </a:p>
          <a:p>
            <a:endParaRPr lang="en-US" altLang="zh-CN" dirty="0"/>
          </a:p>
          <a:p>
            <a:r>
              <a:rPr lang="en-US" altLang="zh-CN" dirty="0"/>
              <a:t>2</a:t>
            </a:r>
            <a:r>
              <a:rPr lang="zh-CN" altLang="en-US" dirty="0"/>
              <a:t>）乱序执行：在</a:t>
            </a:r>
            <a:r>
              <a:rPr lang="en-US" altLang="zh-CN" dirty="0"/>
              <a:t>CPU </a:t>
            </a:r>
            <a:r>
              <a:rPr lang="zh-CN" altLang="en-US" dirty="0"/>
              <a:t>中，指令集的每一条指令在后续执行时会进一步转化为多个更简单的微操作。乱序执行是</a:t>
            </a:r>
            <a:r>
              <a:rPr lang="en-US" altLang="zh-CN" dirty="0"/>
              <a:t>CPU </a:t>
            </a:r>
            <a:r>
              <a:rPr lang="zh-CN" altLang="en-US" dirty="0"/>
              <a:t>提升性能的手段之一，其主要原理是：</a:t>
            </a:r>
            <a:r>
              <a:rPr lang="en-US" altLang="zh-CN" dirty="0"/>
              <a:t>CPU </a:t>
            </a:r>
            <a:r>
              <a:rPr lang="zh-CN" altLang="en-US" dirty="0"/>
              <a:t>不仅按照指令流的顺序执行微操作，还尽可能地充分利用自己的执行单元快速并行地处理微操作，以达到提升总体性能的目的。一旦可以获得一个微操作的运算数，并且对应的执行单元也是空闲的，那么即使微操作之前的指令流还没执行完，</a:t>
            </a:r>
            <a:r>
              <a:rPr lang="en-US" altLang="zh-CN" dirty="0"/>
              <a:t>CPU </a:t>
            </a:r>
            <a:r>
              <a:rPr lang="zh-CN" altLang="en-US" dirty="0"/>
              <a:t>也会开始执行这个微操作。</a:t>
            </a:r>
            <a:r>
              <a:rPr lang="en-US" altLang="zh-CN" dirty="0"/>
              <a:t>CPU </a:t>
            </a:r>
            <a:r>
              <a:rPr lang="zh-CN" altLang="en-US" dirty="0"/>
              <a:t>通常利用重排序缓冲区跟踪微操作的状态，当所有之前的微操作全部完成时，结果才能在架构层面可见。</a:t>
            </a:r>
            <a:r>
              <a:rPr lang="en-US" altLang="zh-CN" dirty="0"/>
              <a:t>CPU </a:t>
            </a:r>
            <a:r>
              <a:rPr lang="zh-CN" altLang="en-US" dirty="0"/>
              <a:t>也要保证微操作的有序回退，，要么取消它们的结果，要么把它们的结果提交到架构层。例如，当发生异常情况或者外部终端请求时，</a:t>
            </a:r>
            <a:r>
              <a:rPr lang="en-US" altLang="zh-CN" dirty="0"/>
              <a:t>CPU </a:t>
            </a:r>
            <a:r>
              <a:rPr lang="zh-CN" altLang="en-US" dirty="0"/>
              <a:t>会在微操作回退过程中清空重排序缓冲区中所有木提交的结果。因此，</a:t>
            </a:r>
            <a:r>
              <a:rPr lang="en-US" altLang="zh-CN" dirty="0"/>
              <a:t>CPU </a:t>
            </a:r>
            <a:r>
              <a:rPr lang="zh-CN" altLang="en-US" dirty="0"/>
              <a:t>可能会执行所谓的瞬态指令</a:t>
            </a:r>
            <a:r>
              <a:rPr lang="en-US" altLang="zh-CN" dirty="0"/>
              <a:t>(</a:t>
            </a:r>
            <a:r>
              <a:rPr lang="zh-CN" altLang="en-US" dirty="0"/>
              <a:t>指令执行的结果未被提交到架构层就被清空回退</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16</a:t>
            </a:fld>
            <a:endParaRPr lang="zh-CN" altLang="en-US"/>
          </a:p>
        </p:txBody>
      </p:sp>
    </p:spTree>
    <p:extLst>
      <p:ext uri="{BB962C8B-B14F-4D97-AF65-F5344CB8AC3E}">
        <p14:creationId xmlns:p14="http://schemas.microsoft.com/office/powerpoint/2010/main" val="1368734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17</a:t>
            </a:fld>
            <a:endParaRPr lang="zh-CN" altLang="en-US"/>
          </a:p>
        </p:txBody>
      </p:sp>
    </p:spTree>
    <p:extLst>
      <p:ext uri="{BB962C8B-B14F-4D97-AF65-F5344CB8AC3E}">
        <p14:creationId xmlns:p14="http://schemas.microsoft.com/office/powerpoint/2010/main" val="67975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19</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20</a:t>
            </a:fld>
            <a:endParaRPr lang="zh-CN" altLang="en-US" dirty="0"/>
          </a:p>
        </p:txBody>
      </p:sp>
    </p:spTree>
    <p:extLst>
      <p:ext uri="{BB962C8B-B14F-4D97-AF65-F5344CB8AC3E}">
        <p14:creationId xmlns:p14="http://schemas.microsoft.com/office/powerpoint/2010/main" val="4140537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21</a:t>
            </a:fld>
            <a:endParaRPr lang="zh-CN" altLang="en-US" dirty="0"/>
          </a:p>
        </p:txBody>
      </p:sp>
    </p:spTree>
    <p:extLst>
      <p:ext uri="{BB962C8B-B14F-4D97-AF65-F5344CB8AC3E}">
        <p14:creationId xmlns:p14="http://schemas.microsoft.com/office/powerpoint/2010/main" val="1875256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22</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直接攻击：利用操作系统漏洞、器件物理特性尝试直接获取内存中的密钥</a:t>
            </a:r>
          </a:p>
        </p:txBody>
      </p:sp>
      <p:sp>
        <p:nvSpPr>
          <p:cNvPr id="4" name="灯片编号占位符 3"/>
          <p:cNvSpPr>
            <a:spLocks noGrp="1"/>
          </p:cNvSpPr>
          <p:nvPr>
            <p:ph type="sldNum" sz="quarter" idx="5"/>
          </p:nvPr>
        </p:nvSpPr>
        <p:spPr/>
        <p:txBody>
          <a:bodyPr/>
          <a:lstStyle/>
          <a:p>
            <a:fld id="{B2282313-DA24-4EE7-A84B-835F2B209DEA}" type="slidenum">
              <a:rPr lang="zh-CN" altLang="en-US" smtClean="0"/>
              <a:t>2</a:t>
            </a:fld>
            <a:endParaRPr lang="zh-CN" altLang="en-US"/>
          </a:p>
        </p:txBody>
      </p:sp>
    </p:spTree>
    <p:extLst>
      <p:ext uri="{BB962C8B-B14F-4D97-AF65-F5344CB8AC3E}">
        <p14:creationId xmlns:p14="http://schemas.microsoft.com/office/powerpoint/2010/main" val="328850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extLst>
      <p:ext uri="{BB962C8B-B14F-4D97-AF65-F5344CB8AC3E}">
        <p14:creationId xmlns:p14="http://schemas.microsoft.com/office/powerpoint/2010/main" val="592664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202122"/>
                </a:solidFill>
                <a:latin typeface="Arial" panose="020B0604020202020204" pitchFamily="34" charset="0"/>
              </a:rPr>
              <a:t>用户态进程只能访问用户态内存、不能访问内核态的内存；内核态进程可以访问系统中任何有效的内存地址。</a:t>
            </a:r>
            <a:endParaRPr lang="en-US" altLang="zh-CN" dirty="0">
              <a:solidFill>
                <a:srgbClr val="202122"/>
              </a:solidFill>
              <a:latin typeface="Arial" panose="020B0604020202020204" pitchFamily="34" charset="0"/>
            </a:endParaRPr>
          </a:p>
          <a:p>
            <a:r>
              <a:rPr lang="zh-CN" altLang="en-US" dirty="0">
                <a:solidFill>
                  <a:srgbClr val="202122"/>
                </a:solidFill>
                <a:latin typeface="Arial" panose="020B0604020202020204" pitchFamily="34" charset="0"/>
              </a:rPr>
              <a:t>参考文献：</a:t>
            </a:r>
            <a:r>
              <a:rPr lang="en-US" altLang="zh-CN" b="0" i="0" dirty="0">
                <a:solidFill>
                  <a:srgbClr val="222222"/>
                </a:solidFill>
                <a:effectLst/>
                <a:latin typeface="Arial" panose="020B0604020202020204" pitchFamily="34" charset="0"/>
              </a:rPr>
              <a:t>Harrison K, Xu S. Protecting cryptographic keys from memory disclosure attacks[C]//37th Annual IEEE/IFIP International Conference on Dependable Systems and Networks (DSN'07). IEEE, 2007: 137-143.</a:t>
            </a:r>
          </a:p>
          <a:p>
            <a:r>
              <a:rPr lang="en-US" altLang="zh-CN" b="0" i="0" dirty="0">
                <a:solidFill>
                  <a:srgbClr val="222222"/>
                </a:solidFill>
                <a:effectLst/>
                <a:latin typeface="Arial" panose="020B0604020202020204" pitchFamily="34" charset="0"/>
              </a:rPr>
              <a:t>1</a:t>
            </a:r>
            <a:r>
              <a:rPr lang="zh-CN" altLang="en-US" b="0" i="0" dirty="0">
                <a:solidFill>
                  <a:srgbClr val="222222"/>
                </a:solidFill>
                <a:effectLst/>
                <a:latin typeface="Arial" panose="020B0604020202020204" pitchFamily="34" charset="0"/>
              </a:rPr>
              <a:t>）在</a:t>
            </a:r>
            <a:r>
              <a:rPr lang="en-US" altLang="zh-CN" spc="100" dirty="0">
                <a:solidFill>
                  <a:schemeClr val="tx1">
                    <a:lumMod val="65000"/>
                    <a:lumOff val="35000"/>
                  </a:schemeClr>
                </a:solidFill>
              </a:rPr>
              <a:t>OpenSSH</a:t>
            </a:r>
            <a:r>
              <a:rPr lang="zh-CN" altLang="en-US" spc="100" dirty="0">
                <a:solidFill>
                  <a:schemeClr val="tx1">
                    <a:lumMod val="65000"/>
                    <a:lumOff val="35000"/>
                  </a:schemeClr>
                </a:solidFill>
              </a:rPr>
              <a:t>或</a:t>
            </a:r>
            <a:r>
              <a:rPr lang="en-US" altLang="zh-CN" spc="100" dirty="0">
                <a:solidFill>
                  <a:schemeClr val="tx1">
                    <a:lumMod val="65000"/>
                    <a:lumOff val="35000"/>
                  </a:schemeClr>
                </a:solidFill>
              </a:rPr>
              <a:t>Apache HTTP</a:t>
            </a:r>
            <a:r>
              <a:rPr lang="zh-CN" altLang="en-US" spc="100" dirty="0">
                <a:solidFill>
                  <a:schemeClr val="tx1">
                    <a:lumMod val="65000"/>
                    <a:lumOff val="35000"/>
                  </a:schemeClr>
                </a:solidFill>
              </a:rPr>
              <a:t>插一个</a:t>
            </a:r>
            <a:r>
              <a:rPr lang="en-US" altLang="zh-CN" spc="100" dirty="0">
                <a:solidFill>
                  <a:schemeClr val="tx1">
                    <a:lumMod val="65000"/>
                    <a:lumOff val="35000"/>
                  </a:schemeClr>
                </a:solidFill>
              </a:rPr>
              <a:t>U</a:t>
            </a:r>
            <a:r>
              <a:rPr lang="zh-CN" altLang="en-US" spc="100" dirty="0">
                <a:solidFill>
                  <a:schemeClr val="tx1">
                    <a:lumMod val="65000"/>
                    <a:lumOff val="35000"/>
                  </a:schemeClr>
                </a:solidFill>
              </a:rPr>
              <a:t>盘，指示远程终端与服务器建立链接，在</a:t>
            </a:r>
            <a:r>
              <a:rPr lang="en-US" altLang="zh-CN" spc="100" dirty="0">
                <a:solidFill>
                  <a:schemeClr val="tx1">
                    <a:lumMod val="65000"/>
                    <a:lumOff val="35000"/>
                  </a:schemeClr>
                </a:solidFill>
              </a:rPr>
              <a:t>U</a:t>
            </a:r>
            <a:r>
              <a:rPr lang="zh-CN" altLang="en-US" spc="100" dirty="0">
                <a:solidFill>
                  <a:schemeClr val="tx1">
                    <a:lumMod val="65000"/>
                    <a:lumOff val="35000"/>
                  </a:schemeClr>
                </a:solidFill>
              </a:rPr>
              <a:t>盘上创建很多文件夹，拔掉</a:t>
            </a:r>
            <a:r>
              <a:rPr lang="en-US" altLang="zh-CN" spc="100" dirty="0">
                <a:solidFill>
                  <a:schemeClr val="tx1">
                    <a:lumMod val="65000"/>
                    <a:lumOff val="35000"/>
                  </a:schemeClr>
                </a:solidFill>
              </a:rPr>
              <a:t>U</a:t>
            </a:r>
            <a:r>
              <a:rPr lang="zh-CN" altLang="en-US" spc="100" dirty="0">
                <a:solidFill>
                  <a:schemeClr val="tx1">
                    <a:lumMod val="65000"/>
                    <a:lumOff val="35000"/>
                  </a:schemeClr>
                </a:solidFill>
              </a:rPr>
              <a:t>盘，另一台电脑搜索，可获得私钥</a:t>
            </a:r>
            <a:endParaRPr lang="en-US" altLang="zh-CN" spc="100" dirty="0">
              <a:solidFill>
                <a:schemeClr val="tx1">
                  <a:lumMod val="65000"/>
                  <a:lumOff val="35000"/>
                </a:schemeClr>
              </a:solidFill>
            </a:endParaRPr>
          </a:p>
          <a:p>
            <a:r>
              <a:rPr lang="en-US" altLang="zh-CN" spc="100" dirty="0">
                <a:solidFill>
                  <a:schemeClr val="tx1">
                    <a:lumMod val="65000"/>
                    <a:lumOff val="35000"/>
                  </a:schemeClr>
                </a:solidFill>
              </a:rPr>
              <a:t>2</a:t>
            </a:r>
            <a:r>
              <a:rPr lang="zh-CN" altLang="en-US" spc="100" dirty="0">
                <a:solidFill>
                  <a:schemeClr val="tx1">
                    <a:lumMod val="65000"/>
                    <a:lumOff val="35000"/>
                  </a:schemeClr>
                </a:solidFill>
              </a:rPr>
              <a:t>）指示远程终端与服务器建立链接，缓冲区溢出导致私钥出现在非内核的内存空间中，敌手进程遍历非内核内存空间，可获得私钥</a:t>
            </a:r>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6</a:t>
            </a:fld>
            <a:endParaRPr lang="zh-CN" altLang="en-US" dirty="0"/>
          </a:p>
        </p:txBody>
      </p:sp>
    </p:spTree>
    <p:extLst>
      <p:ext uri="{BB962C8B-B14F-4D97-AF65-F5344CB8AC3E}">
        <p14:creationId xmlns:p14="http://schemas.microsoft.com/office/powerpoint/2010/main" val="251428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为了保证密钥的安全性当对该内存空问彻底清零后再释放但是对操作系统和驱动程序而言这种操作会影响性能，操作系统一般不会自动进行这样的清零操作</a:t>
            </a:r>
            <a:endParaRPr lang="en-US" altLang="zh-CN" dirty="0"/>
          </a:p>
          <a:p>
            <a:r>
              <a:rPr lang="zh-CN" altLang="en-US" dirty="0"/>
              <a:t>即便程序员有良好的编程习惯，在密钥使用完牛后及时清零内存，编译器也可能把这段清零的安全代码优化掉，导致密钥没有按照预期被清零</a:t>
            </a:r>
            <a:endParaRPr lang="en-US" altLang="zh-CN" dirty="0"/>
          </a:p>
          <a:p>
            <a:endParaRPr lang="en-US" altLang="zh-CN" dirty="0"/>
          </a:p>
          <a:p>
            <a:r>
              <a:rPr lang="en-US" altLang="zh-CN" dirty="0"/>
              <a:t>1</a:t>
            </a:r>
            <a:r>
              <a:rPr lang="zh-CN" altLang="en-US" dirty="0"/>
              <a:t>）虚拟机监控器会将虚拟机的全部运行状态信息（包括当前的全部内存数据）作为快照文件存储在硬盘上，其中就可能包含大量的密钥数据。</a:t>
            </a:r>
            <a:endParaRPr lang="en-US" altLang="zh-CN" dirty="0"/>
          </a:p>
          <a:p>
            <a:r>
              <a:rPr lang="en-US" altLang="zh-CN" dirty="0"/>
              <a:t>2</a:t>
            </a:r>
            <a:r>
              <a:rPr lang="zh-CN" altLang="en-US" dirty="0"/>
              <a:t>）在虚拟内存系统中，对于不经常使用的页，系统会将其交换到磁盘中，如果该页保存了密钥，攻击者就可以直接从磁盘中获取密钥</a:t>
            </a:r>
            <a:endParaRPr lang="en-US" altLang="zh-CN" dirty="0"/>
          </a:p>
          <a:p>
            <a:r>
              <a:rPr lang="en-US" altLang="zh-CN" dirty="0"/>
              <a:t>3</a:t>
            </a:r>
            <a:r>
              <a:rPr lang="zh-CN" altLang="en-US" dirty="0"/>
              <a:t>）核心转储</a:t>
            </a:r>
            <a:r>
              <a:rPr lang="en-US" altLang="zh-CN" dirty="0"/>
              <a:t>(core dump)</a:t>
            </a:r>
            <a:r>
              <a:rPr lang="zh-CN" altLang="en-US" dirty="0"/>
              <a:t>，原本被用于软件崩溃后的内存镜像保存，以供开发者调试使用。然而，攻击者可以利用该功能，故意触发异常导致软件崩溃，接着从磁盘中读取进程中包含的敏感数据</a:t>
            </a:r>
            <a:endParaRPr lang="en-US" altLang="zh-CN" dirty="0"/>
          </a:p>
          <a:p>
            <a:endParaRPr lang="en-US" altLang="zh-CN" dirty="0"/>
          </a:p>
          <a:p>
            <a:r>
              <a:rPr lang="zh-CN" altLang="en-US" dirty="0"/>
              <a:t>现代密码学中的密钥主要由随机序列组成，因而拥有明显高于其他内存数据的熵值。早在</a:t>
            </a:r>
            <a:r>
              <a:rPr lang="en-US" altLang="zh-CN" dirty="0"/>
              <a:t>1997</a:t>
            </a:r>
            <a:r>
              <a:rPr lang="zh-CN" altLang="en-US" dirty="0"/>
              <a:t>年</a:t>
            </a:r>
            <a:r>
              <a:rPr lang="en-US" altLang="zh-CN" dirty="0"/>
              <a:t>RSA </a:t>
            </a:r>
            <a:r>
              <a:rPr lang="zh-CN" altLang="en-US" dirty="0"/>
              <a:t>算法的发明者 </a:t>
            </a:r>
            <a:r>
              <a:rPr lang="en-US" altLang="zh-CN" dirty="0"/>
              <a:t>Shamir</a:t>
            </a:r>
            <a:r>
              <a:rPr lang="zh-CN" altLang="en-US" dirty="0"/>
              <a:t>就提出了通过熵分析来定位内存中的 </a:t>
            </a:r>
            <a:r>
              <a:rPr lang="en-US" altLang="zh-CN" dirty="0"/>
              <a:t>RSA </a:t>
            </a:r>
            <a:r>
              <a:rPr lang="zh-CN" altLang="en-US" dirty="0"/>
              <a:t>密钥。</a:t>
            </a:r>
            <a:endParaRPr lang="en-US" altLang="zh-CN" dirty="0"/>
          </a:p>
          <a:p>
            <a:r>
              <a:rPr lang="zh-CN" altLang="en-US" dirty="0"/>
              <a:t>在实际应用中标准化的编码和填充也会赋子密钥数据特殊的格式，</a:t>
            </a:r>
            <a:r>
              <a:rPr lang="en-US" altLang="zh-CN" dirty="0"/>
              <a:t>Klein </a:t>
            </a:r>
            <a:r>
              <a:rPr lang="zh-CN" altLang="en-US" dirty="0"/>
              <a:t>和 </a:t>
            </a:r>
            <a:r>
              <a:rPr lang="en-US" altLang="zh-CN" dirty="0" err="1"/>
              <a:t>Ptacek</a:t>
            </a:r>
            <a:r>
              <a:rPr lang="zh-CN" altLang="en-US" dirty="0"/>
              <a:t>等学者针对这一特征提出了相应的搜索方法。</a:t>
            </a:r>
            <a:endParaRPr lang="en-US" altLang="zh-CN" dirty="0"/>
          </a:p>
          <a:p>
            <a:r>
              <a:rPr lang="zh-CN" altLang="en-US" dirty="0"/>
              <a:t>代码中的结构体也有助于攻击者从内存数据中查找密钥。</a:t>
            </a:r>
            <a:r>
              <a:rPr lang="en-US" altLang="zh-CN" dirty="0"/>
              <a:t>2007</a:t>
            </a:r>
            <a:r>
              <a:rPr lang="zh-CN" altLang="en-US" dirty="0"/>
              <a:t>年，</a:t>
            </a:r>
            <a:r>
              <a:rPr lang="en-US" altLang="zh-CN" dirty="0" err="1"/>
              <a:t>Pettersson</a:t>
            </a:r>
            <a:r>
              <a:rPr lang="en-US" altLang="zh-CN" dirty="0"/>
              <a:t> </a:t>
            </a:r>
            <a:r>
              <a:rPr lang="zh-CN" altLang="en-US" dirty="0"/>
              <a:t>等成功地展示了如何从 </a:t>
            </a:r>
            <a:r>
              <a:rPr lang="en-US" altLang="zh-CN" dirty="0"/>
              <a:t>Linux Memory Dump </a:t>
            </a:r>
            <a:r>
              <a:rPr lang="zh-CN" altLang="en-US" dirty="0"/>
              <a:t>中找到带有密钥的数据结构</a:t>
            </a:r>
            <a:endParaRPr lang="en-US" altLang="zh-CN" dirty="0"/>
          </a:p>
          <a:p>
            <a:r>
              <a:rPr lang="zh-CN" altLang="en-US" dirty="0"/>
              <a:t>随着内存被反复分配、使用和回收，从镜像中得到的密钥往往是碎片化的，需要一定技巧才能复原，</a:t>
            </a:r>
            <a:r>
              <a:rPr lang="en-US" altLang="zh-CN" dirty="0" err="1"/>
              <a:t>Halderman</a:t>
            </a:r>
            <a:r>
              <a:rPr lang="zh-CN" altLang="en-US" dirty="0"/>
              <a:t>巴等在其攻击过程中，利用密钥扩展痕迹（每轮的子密钥片段）来纠错 </a:t>
            </a:r>
            <a:r>
              <a:rPr lang="en-US" altLang="zh-CN" dirty="0"/>
              <a:t>AES </a:t>
            </a:r>
            <a:r>
              <a:rPr lang="zh-CN" altLang="en-US" dirty="0"/>
              <a:t>和 </a:t>
            </a:r>
            <a:r>
              <a:rPr lang="en-US" altLang="zh-CN" dirty="0"/>
              <a:t>DES </a:t>
            </a:r>
            <a:r>
              <a:rPr lang="zh-CN" altLang="en-US" dirty="0"/>
              <a:t>密钥，还利用私钥因子的关系（例如</a:t>
            </a:r>
            <a:r>
              <a:rPr lang="en-US" altLang="zh-CN" dirty="0"/>
              <a:t>p</a:t>
            </a:r>
            <a:r>
              <a:rPr lang="zh-CN" altLang="en-US" dirty="0"/>
              <a:t>、</a:t>
            </a:r>
            <a:r>
              <a:rPr lang="en-US" altLang="zh-CN" dirty="0"/>
              <a:t>q</a:t>
            </a:r>
            <a:r>
              <a:rPr lang="zh-CN" altLang="en-US" dirty="0"/>
              <a:t>和由</a:t>
            </a:r>
            <a:r>
              <a:rPr lang="en-US" altLang="zh-CN" dirty="0"/>
              <a:t>d</a:t>
            </a:r>
            <a:r>
              <a:rPr lang="zh-CN" altLang="en-US" dirty="0"/>
              <a:t>产生的一系列预计算数据）来恢复 </a:t>
            </a:r>
            <a:r>
              <a:rPr lang="en-US" altLang="zh-CN" dirty="0"/>
              <a:t>RSA </a:t>
            </a:r>
            <a:r>
              <a:rPr lang="zh-CN" altLang="en-US" dirty="0"/>
              <a:t>密钥</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7</a:t>
            </a:fld>
            <a:endParaRPr lang="zh-CN" altLang="en-US"/>
          </a:p>
        </p:txBody>
      </p:sp>
    </p:spTree>
    <p:extLst>
      <p:ext uri="{BB962C8B-B14F-4D97-AF65-F5344CB8AC3E}">
        <p14:creationId xmlns:p14="http://schemas.microsoft.com/office/powerpoint/2010/main" val="119293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9</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mn-cs"/>
              </a:rPr>
              <a:t>绕过计算机系统软硬件层面的多种安全机制，还原出内存中的敏感数据</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10</a:t>
            </a:fld>
            <a:endParaRPr lang="zh-CN" altLang="en-US"/>
          </a:p>
        </p:txBody>
      </p:sp>
    </p:spTree>
    <p:extLst>
      <p:ext uri="{BB962C8B-B14F-4D97-AF65-F5344CB8AC3E}">
        <p14:creationId xmlns:p14="http://schemas.microsoft.com/office/powerpoint/2010/main" val="2583161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mn-ea"/>
                <a:ea typeface="+mn-ea"/>
                <a:cs typeface="Arial" panose="020B0604020202020204" pitchFamily="34" charset="0"/>
              </a:rPr>
              <a:t>TRESOR-FUNT</a:t>
            </a:r>
            <a:r>
              <a:rPr lang="zh-CN" altLang="en-US" sz="1200" dirty="0">
                <a:latin typeface="+mn-ea"/>
                <a:ea typeface="+mn-ea"/>
                <a:cs typeface="Arial" panose="020B0604020202020204" pitchFamily="34" charset="0"/>
              </a:rPr>
              <a:t>不依赖于特定的操作系统软件漏洞，只要设备支持 </a:t>
            </a:r>
            <a:r>
              <a:rPr lang="en-US" altLang="zh-CN" sz="1200" dirty="0">
                <a:latin typeface="+mn-ea"/>
                <a:ea typeface="+mn-ea"/>
                <a:cs typeface="Arial" panose="020B0604020202020204" pitchFamily="34" charset="0"/>
              </a:rPr>
              <a:t>DMA </a:t>
            </a:r>
            <a:r>
              <a:rPr lang="zh-CN" altLang="en-US" sz="1200" dirty="0">
                <a:latin typeface="+mn-ea"/>
                <a:ea typeface="+mn-ea"/>
                <a:cs typeface="Arial" panose="020B0604020202020204" pitchFamily="34" charset="0"/>
              </a:rPr>
              <a:t>的外设总线即可达成。</a:t>
            </a:r>
            <a:endParaRPr lang="zh-CN" altLang="en-US" dirty="0"/>
          </a:p>
        </p:txBody>
      </p:sp>
      <p:sp>
        <p:nvSpPr>
          <p:cNvPr id="4" name="灯片编号占位符 3"/>
          <p:cNvSpPr>
            <a:spLocks noGrp="1"/>
          </p:cNvSpPr>
          <p:nvPr>
            <p:ph type="sldNum" sz="quarter" idx="5"/>
          </p:nvPr>
        </p:nvSpPr>
        <p:spPr/>
        <p:txBody>
          <a:bodyPr/>
          <a:lstStyle/>
          <a:p>
            <a:fld id="{B2282313-DA24-4EE7-A84B-835F2B209DEA}" type="slidenum">
              <a:rPr lang="zh-CN" altLang="en-US" smtClean="0"/>
              <a:t>11</a:t>
            </a:fld>
            <a:endParaRPr lang="zh-CN" altLang="en-US"/>
          </a:p>
        </p:txBody>
      </p:sp>
    </p:spTree>
    <p:extLst>
      <p:ext uri="{BB962C8B-B14F-4D97-AF65-F5344CB8AC3E}">
        <p14:creationId xmlns:p14="http://schemas.microsoft.com/office/powerpoint/2010/main" val="633578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样式3-首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3" cstate="print"/>
          <a:stretch>
            <a:fillRect/>
          </a:stretch>
        </p:blipFill>
        <p:spPr>
          <a:xfrm>
            <a:off x="540452" y="479393"/>
            <a:ext cx="2203058" cy="616640"/>
          </a:xfrm>
          <a:prstGeom prst="rect">
            <a:avLst/>
          </a:prstGeom>
        </p:spPr>
      </p:pic>
      <p:grpSp>
        <p:nvGrpSpPr>
          <p:cNvPr id="64" name="组合 63"/>
          <p:cNvGrpSpPr/>
          <p:nvPr/>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205461333"/>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3578188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42148206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3180133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45198864"/>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208876954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653091902"/>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47823026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129836821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77900646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238070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封面样式3-尾页">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srcRect l="15573" r="198"/>
          <a:stretch>
            <a:fillRect/>
          </a:stretch>
        </p:blipFill>
        <p:spPr>
          <a:xfrm>
            <a:off x="0" y="0"/>
            <a:ext cx="8678174" cy="6858000"/>
          </a:xfrm>
          <a:prstGeom prst="rect">
            <a:avLst/>
          </a:prstGeom>
        </p:spPr>
      </p:pic>
      <p:sp>
        <p:nvSpPr>
          <p:cNvPr id="7" name="矩形 6"/>
          <p:cNvSpPr/>
          <p:nvPr/>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3" cstate="print"/>
          <a:stretch>
            <a:fillRect/>
          </a:stretch>
        </p:blipFill>
        <p:spPr>
          <a:xfrm>
            <a:off x="9403566" y="501046"/>
            <a:ext cx="2203058" cy="616640"/>
          </a:xfrm>
          <a:prstGeom prst="rect">
            <a:avLst/>
          </a:prstGeom>
        </p:spPr>
      </p:pic>
      <p:grpSp>
        <p:nvGrpSpPr>
          <p:cNvPr id="64" name="组合 63"/>
          <p:cNvGrpSpPr/>
          <p:nvPr/>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541863834"/>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42265732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77137023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3152256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084838"/>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extLst>
      <p:ext uri="{BB962C8B-B14F-4D97-AF65-F5344CB8AC3E}">
        <p14:creationId xmlns:p14="http://schemas.microsoft.com/office/powerpoint/2010/main" val="188994224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35741200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9006112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420209046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extLst>
      <p:ext uri="{BB962C8B-B14F-4D97-AF65-F5344CB8AC3E}">
        <p14:creationId xmlns:p14="http://schemas.microsoft.com/office/powerpoint/2010/main" val="36012493"/>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extLst>
      <p:ext uri="{BB962C8B-B14F-4D97-AF65-F5344CB8AC3E}">
        <p14:creationId xmlns:p14="http://schemas.microsoft.com/office/powerpoint/2010/main" val="400339504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a:t>单击此处编辑母版标题样式</a:t>
            </a:r>
            <a:endParaRPr lang="zh-CN" altLang="en-US" dirty="0"/>
          </a:p>
        </p:txBody>
      </p:sp>
      <p:sp>
        <p:nvSpPr>
          <p:cNvPr id="6" name="文本框 5"/>
          <p:cNvSpPr txBox="1">
            <a:spLocks noChangeArrowheads="1"/>
          </p:cNvSpPr>
          <p:nvPr/>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p:nvPicPr>
        <p:blipFill>
          <a:blip r:embed="rId2" cstate="print"/>
          <a:stretch>
            <a:fillRect/>
          </a:stretch>
        </p:blipFill>
        <p:spPr>
          <a:xfrm>
            <a:off x="9790193" y="252089"/>
            <a:ext cx="1969223" cy="432990"/>
          </a:xfrm>
          <a:prstGeom prst="rect">
            <a:avLst/>
          </a:prstGeom>
        </p:spPr>
      </p:pic>
      <p:grpSp>
        <p:nvGrpSpPr>
          <p:cNvPr id="2" name="组合 1"/>
          <p:cNvGrpSpPr/>
          <p:nvPr/>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1750257857"/>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6602630"/>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1256670814"/>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3254896453"/>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3915905242"/>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83725068"/>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58992452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目录样式4">
    <p:spTree>
      <p:nvGrpSpPr>
        <p:cNvPr id="1" name=""/>
        <p:cNvGrpSpPr/>
        <p:nvPr/>
      </p:nvGrpSpPr>
      <p:grpSpPr>
        <a:xfrm>
          <a:off x="0" y="0"/>
          <a:ext cx="0" cy="0"/>
          <a:chOff x="0" y="0"/>
          <a:chExt cx="0" cy="0"/>
        </a:xfrm>
      </p:grpSpPr>
      <p:sp>
        <p:nvSpPr>
          <p:cNvPr id="89" name="椭圆 88"/>
          <p:cNvSpPr/>
          <p:nvPr/>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p:nvPicPr>
        <p:blipFill>
          <a:blip r:embed="rId3"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2204705720"/>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7986777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21955821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extLst>
      <p:ext uri="{BB962C8B-B14F-4D97-AF65-F5344CB8AC3E}">
        <p14:creationId xmlns:p14="http://schemas.microsoft.com/office/powerpoint/2010/main" val="96975528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21337989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110924475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fld id="{3B51837D-86E7-407B-92B2-D0E1825F0A98}" type="datetimeFigureOut">
              <a:rPr lang="zh-CN" altLang="en-US" smtClean="0"/>
              <a:t>2024/3/27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fld id="{018DC133-DABF-41DC-8F4E-8A1D2AE100EC}" type="slidenum">
              <a:rPr lang="zh-CN" altLang="en-US" smtClean="0"/>
              <a:t>‹#›</a:t>
            </a:fld>
            <a:endParaRPr lang="zh-CN" altLang="en-US"/>
          </a:p>
        </p:txBody>
      </p:sp>
    </p:spTree>
    <p:extLst>
      <p:ext uri="{BB962C8B-B14F-4D97-AF65-F5344CB8AC3E}">
        <p14:creationId xmlns:p14="http://schemas.microsoft.com/office/powerpoint/2010/main" val="824920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13" r:id="rId5"/>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32377833"/>
      </p:ext>
    </p:extLst>
  </p:cSld>
  <p:clrMap bg1="lt1" tx1="dk1" bg2="lt2" tx2="dk2" accent1="accent1" accent2="accent2" accent3="accent3" accent4="accent4" accent5="accent5" accent6="accent6" hlink="hlink" folHlink="folHlink"/>
  <p:sldLayoutIdLst>
    <p:sldLayoutId id="214748369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46796934"/>
      </p:ext>
    </p:extLst>
  </p:cSld>
  <p:clrMap bg1="lt1" tx1="dk1" bg2="lt2" tx2="dk2" accent1="accent1" accent2="accent2" accent3="accent3" accent4="accent4" accent5="accent5" accent6="accent6" hlink="hlink" folHlink="folHlink"/>
  <p:sldLayoutIdLst>
    <p:sldLayoutId id="2147483694" r:id="rId1"/>
    <p:sldLayoutId id="214748369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72274608"/>
      </p:ext>
    </p:extLst>
  </p:cSld>
  <p:clrMap bg1="lt1" tx1="dk1" bg2="lt2" tx2="dk2" accent1="accent1" accent2="accent2" accent3="accent3" accent4="accent4" accent5="accent5" accent6="accent6" hlink="hlink" folHlink="folHlink"/>
  <p:sldLayoutIdLst>
    <p:sldLayoutId id="2147483697" r:id="rId1"/>
    <p:sldLayoutId id="2147483698"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09221765"/>
      </p:ext>
    </p:extLst>
  </p:cSld>
  <p:clrMap bg1="lt1" tx1="dk1" bg2="lt2" tx2="dk2" accent1="accent1" accent2="accent2" accent3="accent3" accent4="accent4" accent5="accent5" accent6="accent6" hlink="hlink" folHlink="folHlink"/>
  <p:sldLayoutIdLst>
    <p:sldLayoutId id="2147483700"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78142466"/>
      </p:ext>
    </p:extLst>
  </p:cSld>
  <p:clrMap bg1="lt1" tx1="dk1" bg2="lt2" tx2="dk2" accent1="accent1" accent2="accent2" accent3="accent3" accent4="accent4" accent5="accent5" accent6="accent6" hlink="hlink" folHlink="folHlink"/>
  <p:sldLayoutIdLst>
    <p:sldLayoutId id="214748370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69411423"/>
      </p:ext>
    </p:extLst>
  </p:cSld>
  <p:clrMap bg1="lt1" tx1="dk1" bg2="lt2" tx2="dk2" accent1="accent1" accent2="accent2" accent3="accent3" accent4="accent4" accent5="accent5" accent6="accent6" hlink="hlink" folHlink="folHlink"/>
  <p:sldLayoutIdLst>
    <p:sldLayoutId id="2147483704" r:id="rId1"/>
    <p:sldLayoutId id="214748370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8448606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93289177"/>
      </p:ext>
    </p:extLst>
  </p:cSld>
  <p:clrMap bg1="lt1" tx1="dk1" bg2="lt2" tx2="dk2" accent1="accent1" accent2="accent2" accent3="accent3" accent4="accent4" accent5="accent5" accent6="accent6" hlink="hlink" folHlink="folHlink"/>
  <p:sldLayoutIdLst>
    <p:sldLayoutId id="214748371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22243640"/>
      </p:ext>
    </p:extLst>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4258131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20787400"/>
      </p:ext>
    </p:extLst>
  </p:cSld>
  <p:clrMap bg1="lt1" tx1="dk1" bg2="lt2" tx2="dk2" accent1="accent1" accent2="accent2" accent3="accent3" accent4="accent4" accent5="accent5" accent6="accent6" hlink="hlink" folHlink="folHlink"/>
  <p:sldLayoutIdLst>
    <p:sldLayoutId id="2147483676" r:id="rId1"/>
    <p:sldLayoutId id="2147483677"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70461132"/>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35635426"/>
      </p:ext>
    </p:extLst>
  </p:cSld>
  <p:clrMap bg1="lt1" tx1="dk1" bg2="lt2" tx2="dk2" accent1="accent1" accent2="accent2" accent3="accent3" accent4="accent4" accent5="accent5" accent6="accent6" hlink="hlink" folHlink="folHlink"/>
  <p:sldLayoutIdLst>
    <p:sldLayoutId id="2147483682"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83505485"/>
      </p:ext>
    </p:extLst>
  </p:cSld>
  <p:clrMap bg1="lt1" tx1="dk1" bg2="lt2" tx2="dk2" accent1="accent1" accent2="accent2" accent3="accent3" accent4="accent4" accent5="accent5" accent6="accent6" hlink="hlink" folHlink="folHlink"/>
  <p:sldLayoutIdLst>
    <p:sldLayoutId id="2147483684" r:id="rId1"/>
    <p:sldLayoutId id="2147483685"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83409122"/>
      </p:ext>
    </p:extLst>
  </p:cSld>
  <p:clrMap bg1="lt1" tx1="dk1" bg2="lt2" tx2="dk2" accent1="accent1" accent2="accent2" accent3="accent3" accent4="accent4" accent5="accent5" accent6="accent6" hlink="hlink" folHlink="folHlink"/>
  <p:sldLayoutIdLst>
    <p:sldLayoutId id="2147483687" r:id="rId1"/>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2024/3/27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16258449"/>
      </p:ext>
    </p:extLst>
  </p:cSld>
  <p:clrMap bg1="lt1" tx1="dk1" bg2="lt2" tx2="dk2" accent1="accent1" accent2="accent2" accent3="accent3" accent4="accent4" accent5="accent5" accent6="accent6" hlink="hlink" folHlink="folHlink"/>
  <p:sldLayoutIdLst>
    <p:sldLayoutId id="2147483689" r:id="rId1"/>
    <p:sldLayoutId id="2147483690" r:id="rId2"/>
  </p:sldLayoutIdLst>
  <p:transition spd="med">
    <p:fade/>
  </p:transition>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eaLnBrk="1" fontAlgn="base" hangingPunct="1">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2.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41.png"/><Relationship Id="rId2" Type="http://schemas.openxmlformats.org/officeDocument/2006/relationships/slide" Target="slide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54484"/>
            <a:ext cx="3714570" cy="348429"/>
          </a:xfrm>
          <a:prstGeom prst="rect">
            <a:avLst/>
          </a:prstGeom>
          <a:noFill/>
        </p:spPr>
        <p:txBody>
          <a:bodyPr wrap="square" lIns="0" tIns="0" rIns="0" bIns="0" rtlCol="0">
            <a:spAutoFit/>
          </a:bodyPr>
          <a:lstStyle/>
          <a:p>
            <a:pPr algn="l">
              <a:lnSpc>
                <a:spcPct val="120000"/>
              </a:lnSpc>
            </a:pP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丁瑶玲 网络空间安全学院</a:t>
            </a:r>
          </a:p>
        </p:txBody>
      </p:sp>
      <p:sp>
        <p:nvSpPr>
          <p:cNvPr id="22" name="文本框 21"/>
          <p:cNvSpPr txBox="1"/>
          <p:nvPr/>
        </p:nvSpPr>
        <p:spPr>
          <a:xfrm>
            <a:off x="1149487" y="5112604"/>
            <a:ext cx="3714570" cy="348429"/>
          </a:xfrm>
          <a:prstGeom prst="rect">
            <a:avLst/>
          </a:prstGeom>
          <a:noFill/>
        </p:spPr>
        <p:txBody>
          <a:bodyPr wrap="square" lIns="0" tIns="0" rIns="0" bIns="0" rtlCol="0">
            <a:spAutoFit/>
          </a:bodyPr>
          <a:lstStyle/>
          <a:p>
            <a:pPr algn="l">
              <a:lnSpc>
                <a:spcPct val="120000"/>
              </a:lnSpc>
            </a:pPr>
            <a:r>
              <a:rPr lang="en-US" altLang="zh-CN" sz="2000" spc="300" dirty="0">
                <a:solidFill>
                  <a:schemeClr val="bg1">
                    <a:alpha val="90000"/>
                  </a:schemeClr>
                </a:solidFill>
                <a:latin typeface="华文新魏" panose="02010800040101010101" pitchFamily="2" charset="-122"/>
                <a:ea typeface="华文新魏" panose="02010800040101010101" pitchFamily="2" charset="-122"/>
              </a:rPr>
              <a:t>2024</a:t>
            </a:r>
            <a:r>
              <a:rPr lang="zh-CN" altLang="en-US" sz="2000" spc="300" dirty="0">
                <a:solidFill>
                  <a:schemeClr val="bg1">
                    <a:alpha val="90000"/>
                  </a:schemeClr>
                </a:solidFill>
                <a:latin typeface="华文新魏" panose="02010800040101010101" pitchFamily="2" charset="-122"/>
                <a:ea typeface="华文新魏" panose="02010800040101010101" pitchFamily="2" charset="-122"/>
              </a:rPr>
              <a:t>年秋季</a:t>
            </a:r>
          </a:p>
        </p:txBody>
      </p:sp>
      <p:sp>
        <p:nvSpPr>
          <p:cNvPr id="24" name="文本框 23"/>
          <p:cNvSpPr txBox="1"/>
          <p:nvPr/>
        </p:nvSpPr>
        <p:spPr>
          <a:xfrm>
            <a:off x="660399" y="2149399"/>
            <a:ext cx="11267897" cy="1757404"/>
          </a:xfrm>
          <a:prstGeom prst="rect">
            <a:avLst/>
          </a:prstGeom>
          <a:noFill/>
        </p:spPr>
        <p:txBody>
          <a:bodyPr wrap="square" lIns="0" tIns="0" rIns="0" bIns="0" rtlCol="0">
            <a:spAutoFit/>
          </a:bodyPr>
          <a:lstStyle/>
          <a:p>
            <a:pPr>
              <a:lnSpc>
                <a:spcPct val="110000"/>
              </a:lnSpc>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6000" b="1" spc="300" dirty="0">
                <a:solidFill>
                  <a:schemeClr val="bg1"/>
                </a:solidFill>
                <a:latin typeface="+mn-ea"/>
                <a:ea typeface="+mn-ea"/>
              </a:rPr>
              <a:t>第</a:t>
            </a:r>
            <a:r>
              <a:rPr lang="en-US" altLang="zh-CN" sz="6000" b="1" spc="300" dirty="0">
                <a:solidFill>
                  <a:schemeClr val="bg1"/>
                </a:solidFill>
                <a:latin typeface="+mn-ea"/>
                <a:ea typeface="+mn-ea"/>
              </a:rPr>
              <a:t>6</a:t>
            </a:r>
            <a:r>
              <a:rPr lang="zh-CN" altLang="en-US" sz="6000" b="1" spc="300" dirty="0">
                <a:solidFill>
                  <a:schemeClr val="bg1"/>
                </a:solidFill>
                <a:latin typeface="+mn-ea"/>
                <a:ea typeface="+mn-ea"/>
              </a:rPr>
              <a:t>章 密码软件实现面临的攻击</a:t>
            </a:r>
          </a:p>
        </p:txBody>
      </p:sp>
      <p:grpSp>
        <p:nvGrpSpPr>
          <p:cNvPr id="8" name="组合 7">
            <a:extLst>
              <a:ext uri="{FF2B5EF4-FFF2-40B4-BE49-F238E27FC236}">
                <a16:creationId xmlns:a16="http://schemas.microsoft.com/office/drawing/2014/main" id="{7094A441-7377-4689-8EB1-D145C5F60444}"/>
              </a:ext>
            </a:extLst>
          </p:cNvPr>
          <p:cNvGrpSpPr/>
          <p:nvPr/>
        </p:nvGrpSpPr>
        <p:grpSpPr>
          <a:xfrm>
            <a:off x="660400" y="5112604"/>
            <a:ext cx="324000" cy="324000"/>
            <a:chOff x="25383599" y="3276600"/>
            <a:chExt cx="523125" cy="523125"/>
          </a:xfrm>
          <a:solidFill>
            <a:schemeClr val="bg1"/>
          </a:solidFill>
        </p:grpSpPr>
        <p:sp>
          <p:nvSpPr>
            <p:cNvPr id="9" name="任意多边形: 形状 8">
              <a:extLst>
                <a:ext uri="{FF2B5EF4-FFF2-40B4-BE49-F238E27FC236}">
                  <a16:creationId xmlns:a16="http://schemas.microsoft.com/office/drawing/2014/main" id="{18DDB3D3-CDCB-4FC1-B4E7-8871E557E6CC}"/>
                </a:ext>
              </a:extLst>
            </p:cNvPr>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439F1361-E227-421B-AD14-B3DF71F59756}"/>
                </a:ext>
              </a:extLst>
            </p:cNvPr>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5D35AA03-49FC-40C1-97C5-ADEA2B3E9B3C}"/>
                </a:ext>
              </a:extLst>
            </p:cNvPr>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24A090EE-2ABE-479C-9D45-AC603E798992}"/>
                </a:ext>
              </a:extLst>
            </p:cNvPr>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280307E4-BAFB-4C5E-92C9-E63566144E01}"/>
                </a:ext>
              </a:extLst>
            </p:cNvPr>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1CFBEBDA-8F4D-470C-85F2-03C19A46EFC5}"/>
                </a:ext>
              </a:extLst>
            </p:cNvPr>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7" name="任意多边形: 形状 16">
              <a:extLst>
                <a:ext uri="{FF2B5EF4-FFF2-40B4-BE49-F238E27FC236}">
                  <a16:creationId xmlns:a16="http://schemas.microsoft.com/office/drawing/2014/main" id="{1898F033-4166-4B0B-A455-55861DF6DE8F}"/>
                </a:ext>
              </a:extLst>
            </p:cNvPr>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9" name="任意多边形: 形状 18">
              <a:extLst>
                <a:ext uri="{FF2B5EF4-FFF2-40B4-BE49-F238E27FC236}">
                  <a16:creationId xmlns:a16="http://schemas.microsoft.com/office/drawing/2014/main" id="{1A59014F-D968-4293-8585-C6DAB5DFDA1E}"/>
                </a:ext>
              </a:extLst>
            </p:cNvPr>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0" name="任意多边形: 形状 19">
              <a:extLst>
                <a:ext uri="{FF2B5EF4-FFF2-40B4-BE49-F238E27FC236}">
                  <a16:creationId xmlns:a16="http://schemas.microsoft.com/office/drawing/2014/main" id="{7780BC4A-74AC-4A4F-8755-4F59C40E3F56}"/>
                </a:ext>
              </a:extLst>
            </p:cNvPr>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3" name="任意多边形: 形状 22">
              <a:extLst>
                <a:ext uri="{FF2B5EF4-FFF2-40B4-BE49-F238E27FC236}">
                  <a16:creationId xmlns:a16="http://schemas.microsoft.com/office/drawing/2014/main" id="{D9CCC60E-7A99-4DFC-AB68-10FBC4D3E21E}"/>
                </a:ext>
              </a:extLst>
            </p:cNvPr>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冷启动攻击</a:t>
            </a:r>
          </a:p>
        </p:txBody>
      </p:sp>
      <p:sp>
        <p:nvSpPr>
          <p:cNvPr id="3" name="文本框 2">
            <a:extLst>
              <a:ext uri="{FF2B5EF4-FFF2-40B4-BE49-F238E27FC236}">
                <a16:creationId xmlns:a16="http://schemas.microsoft.com/office/drawing/2014/main" id="{71554AD1-BB98-48A0-8A0A-C6932AA3B304}"/>
              </a:ext>
            </a:extLst>
          </p:cNvPr>
          <p:cNvSpPr txBox="1"/>
          <p:nvPr/>
        </p:nvSpPr>
        <p:spPr>
          <a:xfrm>
            <a:off x="402106" y="1076285"/>
            <a:ext cx="8762116" cy="1429046"/>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rPr>
              <a:t> DRAM</a:t>
            </a:r>
            <a:r>
              <a:rPr lang="zh-CN" altLang="en-US" sz="2200" dirty="0">
                <a:latin typeface="+mn-ea"/>
                <a:ea typeface="+mn-ea"/>
              </a:rPr>
              <a:t>芯片延迟消失效应</a:t>
            </a:r>
            <a:endParaRPr lang="en-US" altLang="zh-CN" sz="2200" dirty="0">
              <a:latin typeface="+mn-ea"/>
              <a:ea typeface="+mn-ea"/>
            </a:endParaRPr>
          </a:p>
          <a:p>
            <a:pPr marL="800100" lvl="1" indent="-342900" algn="just" eaLnBrk="1">
              <a:lnSpc>
                <a:spcPct val="120000"/>
              </a:lnSpc>
              <a:spcBef>
                <a:spcPts val="300"/>
              </a:spcBef>
              <a:spcAft>
                <a:spcPts val="300"/>
              </a:spcAft>
              <a:buClr>
                <a:schemeClr val="tx2"/>
              </a:buClr>
              <a:buFont typeface="Arial" panose="020B0604020202020204" pitchFamily="34" charset="0"/>
              <a:buChar char="•"/>
            </a:pPr>
            <a:r>
              <a:rPr lang="zh-CN" altLang="en-US" b="0" i="0" dirty="0">
                <a:solidFill>
                  <a:srgbClr val="202122"/>
                </a:solidFill>
                <a:effectLst/>
                <a:latin typeface="Arial" panose="020B0604020202020204" pitchFamily="34" charset="0"/>
              </a:rPr>
              <a:t>内存芯片</a:t>
            </a:r>
            <a:r>
              <a:rPr lang="zh-CN" altLang="en-US" b="0" i="0" dirty="0">
                <a:solidFill>
                  <a:schemeClr val="accent4">
                    <a:lumMod val="60000"/>
                    <a:lumOff val="40000"/>
                  </a:schemeClr>
                </a:solidFill>
                <a:effectLst/>
                <a:latin typeface="Arial" panose="020B0604020202020204" pitchFamily="34" charset="0"/>
              </a:rPr>
              <a:t>断电</a:t>
            </a:r>
            <a:r>
              <a:rPr lang="zh-CN" altLang="en-US" b="0" i="0" dirty="0">
                <a:solidFill>
                  <a:srgbClr val="202122"/>
                </a:solidFill>
                <a:effectLst/>
                <a:latin typeface="Arial" panose="020B0604020202020204" pitchFamily="34" charset="0"/>
              </a:rPr>
              <a:t>之后，存储的数据</a:t>
            </a:r>
            <a:r>
              <a:rPr lang="zh-CN" altLang="en-US" b="0" i="0" dirty="0">
                <a:solidFill>
                  <a:schemeClr val="accent4">
                    <a:lumMod val="60000"/>
                    <a:lumOff val="40000"/>
                  </a:schemeClr>
                </a:solidFill>
                <a:effectLst/>
                <a:latin typeface="Arial" panose="020B0604020202020204" pitchFamily="34" charset="0"/>
              </a:rPr>
              <a:t>不会立即消失</a:t>
            </a:r>
            <a:r>
              <a:rPr lang="zh-CN" altLang="en-US" b="0" i="0" dirty="0">
                <a:solidFill>
                  <a:srgbClr val="202122"/>
                </a:solidFill>
                <a:effectLst/>
                <a:latin typeface="Arial" panose="020B0604020202020204" pitchFamily="34" charset="0"/>
              </a:rPr>
              <a:t>，而是持续一段时间后</a:t>
            </a:r>
            <a:r>
              <a:rPr lang="zh-CN" altLang="en-US" b="0" i="0" dirty="0">
                <a:solidFill>
                  <a:schemeClr val="accent4">
                    <a:lumMod val="60000"/>
                    <a:lumOff val="40000"/>
                  </a:schemeClr>
                </a:solidFill>
                <a:effectLst/>
                <a:latin typeface="Arial" panose="020B0604020202020204" pitchFamily="34" charset="0"/>
              </a:rPr>
              <a:t>逐渐衰减</a:t>
            </a:r>
            <a:endParaRPr lang="en-US" altLang="zh-CN" b="0" i="0" dirty="0">
              <a:solidFill>
                <a:schemeClr val="accent4">
                  <a:lumMod val="60000"/>
                  <a:lumOff val="40000"/>
                </a:schemeClr>
              </a:solidFill>
              <a:effectLst/>
              <a:latin typeface="Arial" panose="020B0604020202020204" pitchFamily="34" charset="0"/>
            </a:endParaRPr>
          </a:p>
          <a:p>
            <a:pPr marL="800100" lvl="1" indent="-342900" algn="just" eaLnBrk="1">
              <a:lnSpc>
                <a:spcPct val="120000"/>
              </a:lnSpc>
              <a:spcBef>
                <a:spcPts val="300"/>
              </a:spcBef>
              <a:spcAft>
                <a:spcPts val="300"/>
              </a:spcAft>
              <a:buClr>
                <a:schemeClr val="tx2"/>
              </a:buClr>
              <a:buFont typeface="Arial" panose="020B0604020202020204" pitchFamily="34" charset="0"/>
              <a:buChar char="•"/>
            </a:pPr>
            <a:r>
              <a:rPr lang="zh-CN" altLang="en-US" b="0" i="0" dirty="0">
                <a:solidFill>
                  <a:srgbClr val="202122"/>
                </a:solidFill>
                <a:effectLst/>
                <a:latin typeface="Arial" panose="020B0604020202020204" pitchFamily="34" charset="0"/>
              </a:rPr>
              <a:t>在</a:t>
            </a:r>
            <a:r>
              <a:rPr lang="zh-CN" altLang="en-US" b="0" i="0" dirty="0">
                <a:solidFill>
                  <a:schemeClr val="accent4">
                    <a:lumMod val="60000"/>
                    <a:lumOff val="40000"/>
                  </a:schemeClr>
                </a:solidFill>
                <a:effectLst/>
                <a:latin typeface="Arial" panose="020B0604020202020204" pitchFamily="34" charset="0"/>
              </a:rPr>
              <a:t>低温</a:t>
            </a:r>
            <a:r>
              <a:rPr lang="zh-CN" altLang="en-US" b="0" i="0" dirty="0">
                <a:solidFill>
                  <a:srgbClr val="202122"/>
                </a:solidFill>
                <a:effectLst/>
                <a:latin typeface="Arial" panose="020B0604020202020204" pitchFamily="34" charset="0"/>
              </a:rPr>
              <a:t>环境下，内存芯片中的数据</a:t>
            </a:r>
            <a:r>
              <a:rPr lang="zh-CN" altLang="en-US" b="0" i="0" dirty="0">
                <a:solidFill>
                  <a:schemeClr val="accent4">
                    <a:lumMod val="60000"/>
                    <a:lumOff val="40000"/>
                  </a:schemeClr>
                </a:solidFill>
                <a:effectLst/>
                <a:latin typeface="Arial" panose="020B0604020202020204" pitchFamily="34" charset="0"/>
              </a:rPr>
              <a:t>衰减速度会大幅下降</a:t>
            </a:r>
            <a:r>
              <a:rPr lang="zh-CN" altLang="en-US" b="0" i="0" dirty="0">
                <a:solidFill>
                  <a:srgbClr val="202122"/>
                </a:solidFill>
                <a:effectLst/>
                <a:latin typeface="Arial" panose="020B0604020202020204" pitchFamily="34" charset="0"/>
              </a:rPr>
              <a:t>，可持续达</a:t>
            </a:r>
            <a:r>
              <a:rPr lang="zh-CN" altLang="en-US" b="0" i="0" dirty="0">
                <a:solidFill>
                  <a:schemeClr val="accent4">
                    <a:lumMod val="60000"/>
                    <a:lumOff val="40000"/>
                  </a:schemeClr>
                </a:solidFill>
                <a:effectLst/>
                <a:latin typeface="Arial" panose="020B0604020202020204" pitchFamily="34" charset="0"/>
              </a:rPr>
              <a:t>数小时</a:t>
            </a:r>
            <a:endParaRPr lang="en-US" altLang="zh-CN" sz="2200" dirty="0">
              <a:solidFill>
                <a:schemeClr val="accent4">
                  <a:lumMod val="60000"/>
                  <a:lumOff val="40000"/>
                </a:schemeClr>
              </a:solidFill>
              <a:latin typeface="+mn-ea"/>
              <a:ea typeface="+mn-ea"/>
            </a:endParaRPr>
          </a:p>
        </p:txBody>
      </p:sp>
      <p:pic>
        <p:nvPicPr>
          <p:cNvPr id="6148" name="Picture 4" descr="Lest We Remember: Cold Boot Attacks on Encryption Keys">
            <a:extLst>
              <a:ext uri="{FF2B5EF4-FFF2-40B4-BE49-F238E27FC236}">
                <a16:creationId xmlns:a16="http://schemas.microsoft.com/office/drawing/2014/main" id="{CA5F67DB-9E79-4581-A5EA-BE7D0C6FE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1698" y="1021335"/>
            <a:ext cx="2619375" cy="1743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61" name="组合 60">
            <a:extLst>
              <a:ext uri="{FF2B5EF4-FFF2-40B4-BE49-F238E27FC236}">
                <a16:creationId xmlns:a16="http://schemas.microsoft.com/office/drawing/2014/main" id="{C2690013-E302-4681-9C54-F72165384654}"/>
              </a:ext>
            </a:extLst>
          </p:cNvPr>
          <p:cNvGrpSpPr/>
          <p:nvPr/>
        </p:nvGrpSpPr>
        <p:grpSpPr>
          <a:xfrm>
            <a:off x="577850" y="3158169"/>
            <a:ext cx="1847642" cy="2956613"/>
            <a:chOff x="577850" y="3158169"/>
            <a:chExt cx="1847642" cy="2956613"/>
          </a:xfrm>
        </p:grpSpPr>
        <p:grpSp>
          <p:nvGrpSpPr>
            <p:cNvPr id="12" name="组合 11">
              <a:extLst>
                <a:ext uri="{FF2B5EF4-FFF2-40B4-BE49-F238E27FC236}">
                  <a16:creationId xmlns:a16="http://schemas.microsoft.com/office/drawing/2014/main" id="{B4CE701C-C0EF-48AE-8495-CFA882149605}"/>
                </a:ext>
              </a:extLst>
            </p:cNvPr>
            <p:cNvGrpSpPr/>
            <p:nvPr/>
          </p:nvGrpSpPr>
          <p:grpSpPr>
            <a:xfrm>
              <a:off x="577850" y="4607923"/>
              <a:ext cx="1738971" cy="1496656"/>
              <a:chOff x="3399367" y="1180755"/>
              <a:chExt cx="2654300" cy="2305050"/>
            </a:xfrm>
          </p:grpSpPr>
          <p:sp>
            <p:nvSpPr>
              <p:cNvPr id="15" name="矩形 14">
                <a:extLst>
                  <a:ext uri="{FF2B5EF4-FFF2-40B4-BE49-F238E27FC236}">
                    <a16:creationId xmlns:a16="http://schemas.microsoft.com/office/drawing/2014/main" id="{68D9B124-DFBA-463D-AF85-D8BBE3EA7718}"/>
                  </a:ext>
                </a:extLst>
              </p:cNvPr>
              <p:cNvSpPr/>
              <p:nvPr/>
            </p:nvSpPr>
            <p:spPr>
              <a:xfrm>
                <a:off x="3399367" y="1180755"/>
                <a:ext cx="2654300" cy="2305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26">
                <a:extLst>
                  <a:ext uri="{FF2B5EF4-FFF2-40B4-BE49-F238E27FC236}">
                    <a16:creationId xmlns:a16="http://schemas.microsoft.com/office/drawing/2014/main" id="{26D4A05B-6601-4740-8C9F-AF4C057737BE}"/>
                  </a:ext>
                </a:extLst>
              </p:cNvPr>
              <p:cNvSpPr txBox="1"/>
              <p:nvPr/>
            </p:nvSpPr>
            <p:spPr>
              <a:xfrm>
                <a:off x="3488044" y="1400204"/>
                <a:ext cx="2438617" cy="1897582"/>
              </a:xfrm>
              <a:prstGeom prst="rect">
                <a:avLst/>
              </a:prstGeom>
            </p:spPr>
            <p:txBody>
              <a:bodyPr>
                <a:noAutofit/>
              </a:bodyPr>
              <a:lstStyle>
                <a:lvl1pPr marL="0" indent="0" algn="just" rtl="0" eaLnBrk="0" fontAlgn="base" hangingPunct="0">
                  <a:lnSpc>
                    <a:spcPct val="130000"/>
                  </a:lnSpc>
                  <a:spcBef>
                    <a:spcPts val="0"/>
                  </a:spcBef>
                  <a:spcAft>
                    <a:spcPct val="0"/>
                  </a:spcAft>
                  <a:buFontTx/>
                  <a:buNone/>
                  <a:defRPr lang="zh-CN" altLang="en-US" sz="2000" kern="1200" spc="300" dirty="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t>攻击者可以物理接触到正在运行密码计算的计算机</a:t>
                </a:r>
              </a:p>
            </p:txBody>
          </p:sp>
        </p:grpSp>
        <p:pic>
          <p:nvPicPr>
            <p:cNvPr id="18" name="图片 17">
              <a:extLst>
                <a:ext uri="{FF2B5EF4-FFF2-40B4-BE49-F238E27FC236}">
                  <a16:creationId xmlns:a16="http://schemas.microsoft.com/office/drawing/2014/main" id="{0F10751A-7EAB-483C-A15E-8E740E06E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47" y="3158169"/>
              <a:ext cx="1531875" cy="1531875"/>
            </a:xfrm>
            <a:prstGeom prst="rect">
              <a:avLst/>
            </a:prstGeom>
          </p:spPr>
        </p:pic>
        <p:sp>
          <p:nvSpPr>
            <p:cNvPr id="41" name="文本占位符 31">
              <a:extLst>
                <a:ext uri="{FF2B5EF4-FFF2-40B4-BE49-F238E27FC236}">
                  <a16:creationId xmlns:a16="http://schemas.microsoft.com/office/drawing/2014/main" id="{BF290FD4-9CAD-40F8-91BA-8B341996CC94}"/>
                </a:ext>
              </a:extLst>
            </p:cNvPr>
            <p:cNvSpPr txBox="1"/>
            <p:nvPr/>
          </p:nvSpPr>
          <p:spPr>
            <a:xfrm>
              <a:off x="793126" y="4876532"/>
              <a:ext cx="1632366" cy="1238250"/>
            </a:xfrm>
            <a:prstGeom prst="rect">
              <a:avLst/>
            </a:prstGeom>
          </p:spPr>
          <p:txBody>
            <a:bodyPr/>
            <a:lstStyle>
              <a:lvl1pPr marL="0" indent="0" algn="l" rtl="0" eaLnBrk="0" fontAlgn="base" hangingPunct="0">
                <a:lnSpc>
                  <a:spcPct val="90000"/>
                </a:lnSpc>
                <a:spcBef>
                  <a:spcPts val="1000"/>
                </a:spcBef>
                <a:spcAft>
                  <a:spcPct val="0"/>
                </a:spcAft>
                <a:buFontTx/>
                <a:buNone/>
                <a:defRPr lang="zh-CN" altLang="en-US" sz="7200" kern="1200" spc="300" dirty="0" smtClean="0">
                  <a:solidFill>
                    <a:schemeClr val="bg1">
                      <a:alpha val="16000"/>
                    </a:schemeClr>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grpSp>
      <p:grpSp>
        <p:nvGrpSpPr>
          <p:cNvPr id="62" name="组合 61">
            <a:extLst>
              <a:ext uri="{FF2B5EF4-FFF2-40B4-BE49-F238E27FC236}">
                <a16:creationId xmlns:a16="http://schemas.microsoft.com/office/drawing/2014/main" id="{9824F7A4-BD8B-46B3-98EE-94DCDCEF5EC7}"/>
              </a:ext>
            </a:extLst>
          </p:cNvPr>
          <p:cNvGrpSpPr/>
          <p:nvPr/>
        </p:nvGrpSpPr>
        <p:grpSpPr>
          <a:xfrm>
            <a:off x="2315684" y="3134718"/>
            <a:ext cx="1878050" cy="2877244"/>
            <a:chOff x="2315684" y="3134718"/>
            <a:chExt cx="1878050" cy="2877244"/>
          </a:xfrm>
        </p:grpSpPr>
        <p:grpSp>
          <p:nvGrpSpPr>
            <p:cNvPr id="22" name="组合 21">
              <a:extLst>
                <a:ext uri="{FF2B5EF4-FFF2-40B4-BE49-F238E27FC236}">
                  <a16:creationId xmlns:a16="http://schemas.microsoft.com/office/drawing/2014/main" id="{17067D28-BE30-49F2-886D-B2B54CCCE7D1}"/>
                </a:ext>
              </a:extLst>
            </p:cNvPr>
            <p:cNvGrpSpPr/>
            <p:nvPr/>
          </p:nvGrpSpPr>
          <p:grpSpPr>
            <a:xfrm>
              <a:off x="2315684" y="3134718"/>
              <a:ext cx="1754319" cy="1496656"/>
              <a:chOff x="3397496" y="1180330"/>
              <a:chExt cx="2677726" cy="2305050"/>
            </a:xfrm>
          </p:grpSpPr>
          <p:sp>
            <p:nvSpPr>
              <p:cNvPr id="23" name="矩形 22">
                <a:extLst>
                  <a:ext uri="{FF2B5EF4-FFF2-40B4-BE49-F238E27FC236}">
                    <a16:creationId xmlns:a16="http://schemas.microsoft.com/office/drawing/2014/main" id="{52BBC95F-D279-4FE4-B713-E4C8D886B14E}"/>
                  </a:ext>
                </a:extLst>
              </p:cNvPr>
              <p:cNvSpPr/>
              <p:nvPr/>
            </p:nvSpPr>
            <p:spPr>
              <a:xfrm>
                <a:off x="3397496" y="1180330"/>
                <a:ext cx="2654300" cy="2305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6">
                <a:extLst>
                  <a:ext uri="{FF2B5EF4-FFF2-40B4-BE49-F238E27FC236}">
                    <a16:creationId xmlns:a16="http://schemas.microsoft.com/office/drawing/2014/main" id="{5360A3D3-A17F-4AD6-8648-E7141890D6C7}"/>
                  </a:ext>
                </a:extLst>
              </p:cNvPr>
              <p:cNvSpPr txBox="1"/>
              <p:nvPr/>
            </p:nvSpPr>
            <p:spPr>
              <a:xfrm>
                <a:off x="3450242" y="1190335"/>
                <a:ext cx="2624980" cy="1897582"/>
              </a:xfrm>
              <a:prstGeom prst="rect">
                <a:avLst/>
              </a:prstGeom>
            </p:spPr>
            <p:txBody>
              <a:bodyPr>
                <a:noAutofit/>
              </a:bodyPr>
              <a:lstStyle>
                <a:lvl1pPr marL="0" indent="0" algn="just" rtl="0" eaLnBrk="0" fontAlgn="base" hangingPunct="0">
                  <a:lnSpc>
                    <a:spcPct val="130000"/>
                  </a:lnSpc>
                  <a:spcBef>
                    <a:spcPts val="0"/>
                  </a:spcBef>
                  <a:spcAft>
                    <a:spcPct val="0"/>
                  </a:spcAft>
                  <a:buFontTx/>
                  <a:buNone/>
                  <a:defRPr lang="zh-CN" altLang="en-US" sz="2000" kern="1200" spc="300" dirty="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t>攻击者设计内存读取工具，可以在系统启动时接管并读取整个内存映像</a:t>
                </a:r>
              </a:p>
            </p:txBody>
          </p:sp>
        </p:grpSp>
        <p:pic>
          <p:nvPicPr>
            <p:cNvPr id="31" name="图片 30">
              <a:extLst>
                <a:ext uri="{FF2B5EF4-FFF2-40B4-BE49-F238E27FC236}">
                  <a16:creationId xmlns:a16="http://schemas.microsoft.com/office/drawing/2014/main" id="{955AD558-426F-4846-BED6-BD45242E1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8700" y="4662262"/>
              <a:ext cx="1349700" cy="1349700"/>
            </a:xfrm>
            <a:prstGeom prst="rect">
              <a:avLst/>
            </a:prstGeom>
          </p:spPr>
        </p:pic>
        <p:sp>
          <p:nvSpPr>
            <p:cNvPr id="42" name="文本占位符 31">
              <a:extLst>
                <a:ext uri="{FF2B5EF4-FFF2-40B4-BE49-F238E27FC236}">
                  <a16:creationId xmlns:a16="http://schemas.microsoft.com/office/drawing/2014/main" id="{5288D44F-5B21-4D15-987F-02B9E39C9EE3}"/>
                </a:ext>
              </a:extLst>
            </p:cNvPr>
            <p:cNvSpPr txBox="1"/>
            <p:nvPr/>
          </p:nvSpPr>
          <p:spPr>
            <a:xfrm>
              <a:off x="2561368" y="3424012"/>
              <a:ext cx="1632366" cy="1238250"/>
            </a:xfrm>
            <a:prstGeom prst="rect">
              <a:avLst/>
            </a:prstGeom>
          </p:spPr>
          <p:txBody>
            <a:bodyPr/>
            <a:lstStyle>
              <a:lvl1pPr marL="0" indent="0" algn="l" rtl="0" eaLnBrk="0" fontAlgn="base" hangingPunct="0">
                <a:lnSpc>
                  <a:spcPct val="90000"/>
                </a:lnSpc>
                <a:spcBef>
                  <a:spcPts val="1000"/>
                </a:spcBef>
                <a:spcAft>
                  <a:spcPct val="0"/>
                </a:spcAft>
                <a:buFontTx/>
                <a:buNone/>
                <a:defRPr lang="zh-CN" altLang="en-US" sz="7200" kern="1200" spc="300" dirty="0" smtClean="0">
                  <a:solidFill>
                    <a:schemeClr val="bg1">
                      <a:alpha val="16000"/>
                    </a:schemeClr>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grpSp>
      <p:grpSp>
        <p:nvGrpSpPr>
          <p:cNvPr id="63" name="组合 62">
            <a:extLst>
              <a:ext uri="{FF2B5EF4-FFF2-40B4-BE49-F238E27FC236}">
                <a16:creationId xmlns:a16="http://schemas.microsoft.com/office/drawing/2014/main" id="{AA2CC4AC-8DC3-4268-8DE7-8016F7FEF720}"/>
              </a:ext>
            </a:extLst>
          </p:cNvPr>
          <p:cNvGrpSpPr/>
          <p:nvPr/>
        </p:nvGrpSpPr>
        <p:grpSpPr>
          <a:xfrm>
            <a:off x="4050280" y="3230139"/>
            <a:ext cx="1854406" cy="2915707"/>
            <a:chOff x="4050280" y="3230139"/>
            <a:chExt cx="1854406" cy="2915707"/>
          </a:xfrm>
        </p:grpSpPr>
        <p:grpSp>
          <p:nvGrpSpPr>
            <p:cNvPr id="25" name="组合 24">
              <a:extLst>
                <a:ext uri="{FF2B5EF4-FFF2-40B4-BE49-F238E27FC236}">
                  <a16:creationId xmlns:a16="http://schemas.microsoft.com/office/drawing/2014/main" id="{15AA6447-19D6-44FD-9E90-EB3D848BA2DA}"/>
                </a:ext>
              </a:extLst>
            </p:cNvPr>
            <p:cNvGrpSpPr/>
            <p:nvPr/>
          </p:nvGrpSpPr>
          <p:grpSpPr>
            <a:xfrm>
              <a:off x="4050280" y="4618126"/>
              <a:ext cx="1738971" cy="1496656"/>
              <a:chOff x="3399367" y="1180755"/>
              <a:chExt cx="2654300" cy="2305050"/>
            </a:xfrm>
          </p:grpSpPr>
          <p:sp>
            <p:nvSpPr>
              <p:cNvPr id="26" name="矩形 25">
                <a:extLst>
                  <a:ext uri="{FF2B5EF4-FFF2-40B4-BE49-F238E27FC236}">
                    <a16:creationId xmlns:a16="http://schemas.microsoft.com/office/drawing/2014/main" id="{C684CB4D-FF6A-4513-B283-C42E512817A1}"/>
                  </a:ext>
                </a:extLst>
              </p:cNvPr>
              <p:cNvSpPr/>
              <p:nvPr/>
            </p:nvSpPr>
            <p:spPr>
              <a:xfrm>
                <a:off x="3399367" y="1180755"/>
                <a:ext cx="2654300" cy="2305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占位符 26">
                <a:extLst>
                  <a:ext uri="{FF2B5EF4-FFF2-40B4-BE49-F238E27FC236}">
                    <a16:creationId xmlns:a16="http://schemas.microsoft.com/office/drawing/2014/main" id="{FF65AE2D-4D8E-4EDB-BDE5-75D586BD7B5F}"/>
                  </a:ext>
                </a:extLst>
              </p:cNvPr>
              <p:cNvSpPr txBox="1"/>
              <p:nvPr/>
            </p:nvSpPr>
            <p:spPr>
              <a:xfrm>
                <a:off x="3507208" y="1384488"/>
                <a:ext cx="2438617" cy="1897582"/>
              </a:xfrm>
              <a:prstGeom prst="rect">
                <a:avLst/>
              </a:prstGeom>
            </p:spPr>
            <p:txBody>
              <a:bodyPr>
                <a:noAutofit/>
              </a:bodyPr>
              <a:lstStyle>
                <a:lvl1pPr marL="0" indent="0" algn="just" rtl="0" eaLnBrk="0" fontAlgn="base" hangingPunct="0">
                  <a:lnSpc>
                    <a:spcPct val="130000"/>
                  </a:lnSpc>
                  <a:spcBef>
                    <a:spcPts val="0"/>
                  </a:spcBef>
                  <a:spcAft>
                    <a:spcPct val="0"/>
                  </a:spcAft>
                  <a:buFontTx/>
                  <a:buNone/>
                  <a:defRPr lang="zh-CN" altLang="en-US" sz="2000" kern="1200" spc="300" dirty="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t>攻击者配置</a:t>
                </a:r>
                <a:r>
                  <a:rPr lang="en-US" altLang="zh-CN" sz="1400" dirty="0"/>
                  <a:t>BIOS</a:t>
                </a:r>
                <a:r>
                  <a:rPr lang="zh-CN" altLang="en-US" sz="1400" dirty="0"/>
                  <a:t>从内存读取工具引导并重启计算机</a:t>
                </a:r>
              </a:p>
            </p:txBody>
          </p:sp>
        </p:grpSp>
        <p:pic>
          <p:nvPicPr>
            <p:cNvPr id="33" name="图片 32">
              <a:extLst>
                <a:ext uri="{FF2B5EF4-FFF2-40B4-BE49-F238E27FC236}">
                  <a16:creationId xmlns:a16="http://schemas.microsoft.com/office/drawing/2014/main" id="{B3E69FA2-AA91-4F39-BC91-287035559E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9519" y="3230139"/>
              <a:ext cx="1417529" cy="1417529"/>
            </a:xfrm>
            <a:prstGeom prst="rect">
              <a:avLst/>
            </a:prstGeom>
          </p:spPr>
        </p:pic>
        <p:sp>
          <p:nvSpPr>
            <p:cNvPr id="43" name="文本占位符 31">
              <a:extLst>
                <a:ext uri="{FF2B5EF4-FFF2-40B4-BE49-F238E27FC236}">
                  <a16:creationId xmlns:a16="http://schemas.microsoft.com/office/drawing/2014/main" id="{91205EC2-172E-4815-B365-EA31B6FF87A1}"/>
                </a:ext>
              </a:extLst>
            </p:cNvPr>
            <p:cNvSpPr txBox="1"/>
            <p:nvPr/>
          </p:nvSpPr>
          <p:spPr>
            <a:xfrm>
              <a:off x="4272320" y="4907596"/>
              <a:ext cx="1632366" cy="1238250"/>
            </a:xfrm>
            <a:prstGeom prst="rect">
              <a:avLst/>
            </a:prstGeom>
          </p:spPr>
          <p:txBody>
            <a:bodyPr/>
            <a:lstStyle>
              <a:lvl1pPr marL="0" indent="0" algn="l" rtl="0" eaLnBrk="0" fontAlgn="base" hangingPunct="0">
                <a:lnSpc>
                  <a:spcPct val="90000"/>
                </a:lnSpc>
                <a:spcBef>
                  <a:spcPts val="1000"/>
                </a:spcBef>
                <a:spcAft>
                  <a:spcPct val="0"/>
                </a:spcAft>
                <a:buFontTx/>
                <a:buNone/>
                <a:defRPr lang="zh-CN" altLang="en-US" sz="7200" kern="1200" spc="300" dirty="0" smtClean="0">
                  <a:solidFill>
                    <a:schemeClr val="bg1">
                      <a:alpha val="16000"/>
                    </a:schemeClr>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03</a:t>
              </a:r>
              <a:endParaRPr lang="zh-CN" altLang="en-US" dirty="0"/>
            </a:p>
          </p:txBody>
        </p:sp>
      </p:grpSp>
      <p:grpSp>
        <p:nvGrpSpPr>
          <p:cNvPr id="6144" name="组合 6143">
            <a:extLst>
              <a:ext uri="{FF2B5EF4-FFF2-40B4-BE49-F238E27FC236}">
                <a16:creationId xmlns:a16="http://schemas.microsoft.com/office/drawing/2014/main" id="{C9DCC304-BBA5-4260-B876-8D6FC57F5252}"/>
              </a:ext>
            </a:extLst>
          </p:cNvPr>
          <p:cNvGrpSpPr/>
          <p:nvPr/>
        </p:nvGrpSpPr>
        <p:grpSpPr>
          <a:xfrm>
            <a:off x="5784901" y="3119948"/>
            <a:ext cx="1828596" cy="2979312"/>
            <a:chOff x="5784901" y="3119948"/>
            <a:chExt cx="1828596" cy="2979312"/>
          </a:xfrm>
        </p:grpSpPr>
        <p:grpSp>
          <p:nvGrpSpPr>
            <p:cNvPr id="36" name="组合 35">
              <a:extLst>
                <a:ext uri="{FF2B5EF4-FFF2-40B4-BE49-F238E27FC236}">
                  <a16:creationId xmlns:a16="http://schemas.microsoft.com/office/drawing/2014/main" id="{5C948D95-8A4A-4978-A392-F0441F98AEC1}"/>
                </a:ext>
              </a:extLst>
            </p:cNvPr>
            <p:cNvGrpSpPr/>
            <p:nvPr/>
          </p:nvGrpSpPr>
          <p:grpSpPr>
            <a:xfrm>
              <a:off x="5784901" y="3119948"/>
              <a:ext cx="1738971" cy="1496656"/>
              <a:chOff x="3399367" y="1180755"/>
              <a:chExt cx="2654300" cy="2305050"/>
            </a:xfrm>
          </p:grpSpPr>
          <p:sp>
            <p:nvSpPr>
              <p:cNvPr id="37" name="矩形 36">
                <a:extLst>
                  <a:ext uri="{FF2B5EF4-FFF2-40B4-BE49-F238E27FC236}">
                    <a16:creationId xmlns:a16="http://schemas.microsoft.com/office/drawing/2014/main" id="{EAD9FD7E-5D9D-4D31-A90D-635799748BA7}"/>
                  </a:ext>
                </a:extLst>
              </p:cNvPr>
              <p:cNvSpPr/>
              <p:nvPr/>
            </p:nvSpPr>
            <p:spPr>
              <a:xfrm>
                <a:off x="3399367" y="1180755"/>
                <a:ext cx="2654300" cy="2305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占位符 26">
                <a:extLst>
                  <a:ext uri="{FF2B5EF4-FFF2-40B4-BE49-F238E27FC236}">
                    <a16:creationId xmlns:a16="http://schemas.microsoft.com/office/drawing/2014/main" id="{858A348D-81B1-40E4-83BA-C923F5F73A31}"/>
                  </a:ext>
                </a:extLst>
              </p:cNvPr>
              <p:cNvSpPr txBox="1"/>
              <p:nvPr/>
            </p:nvSpPr>
            <p:spPr>
              <a:xfrm>
                <a:off x="3507208" y="1384488"/>
                <a:ext cx="2438617" cy="1897582"/>
              </a:xfrm>
              <a:prstGeom prst="rect">
                <a:avLst/>
              </a:prstGeom>
            </p:spPr>
            <p:txBody>
              <a:bodyPr>
                <a:noAutofit/>
              </a:bodyPr>
              <a:lstStyle>
                <a:lvl1pPr marL="0" indent="0" algn="just" rtl="0" eaLnBrk="0" fontAlgn="base" hangingPunct="0">
                  <a:lnSpc>
                    <a:spcPct val="130000"/>
                  </a:lnSpc>
                  <a:spcBef>
                    <a:spcPts val="0"/>
                  </a:spcBef>
                  <a:spcAft>
                    <a:spcPct val="0"/>
                  </a:spcAft>
                  <a:buFontTx/>
                  <a:buNone/>
                  <a:defRPr lang="zh-CN" altLang="en-US" sz="2000" kern="1200" spc="300" dirty="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t>内存读取工具立即将内存数据转存硬盘等外设</a:t>
                </a:r>
              </a:p>
            </p:txBody>
          </p:sp>
        </p:grpSp>
        <p:pic>
          <p:nvPicPr>
            <p:cNvPr id="35" name="图片 34">
              <a:extLst>
                <a:ext uri="{FF2B5EF4-FFF2-40B4-BE49-F238E27FC236}">
                  <a16:creationId xmlns:a16="http://schemas.microsoft.com/office/drawing/2014/main" id="{C1C31549-3E89-4E68-8B05-3BB3162EEC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4686" y="4613241"/>
              <a:ext cx="1486019" cy="1486019"/>
            </a:xfrm>
            <a:prstGeom prst="rect">
              <a:avLst/>
            </a:prstGeom>
          </p:spPr>
        </p:pic>
        <p:sp>
          <p:nvSpPr>
            <p:cNvPr id="44" name="文本占位符 31">
              <a:extLst>
                <a:ext uri="{FF2B5EF4-FFF2-40B4-BE49-F238E27FC236}">
                  <a16:creationId xmlns:a16="http://schemas.microsoft.com/office/drawing/2014/main" id="{CEE78E58-26D1-4418-8023-5B2AC13242F0}"/>
                </a:ext>
              </a:extLst>
            </p:cNvPr>
            <p:cNvSpPr txBox="1"/>
            <p:nvPr/>
          </p:nvSpPr>
          <p:spPr>
            <a:xfrm>
              <a:off x="5981131" y="3379115"/>
              <a:ext cx="1632366" cy="1238250"/>
            </a:xfrm>
            <a:prstGeom prst="rect">
              <a:avLst/>
            </a:prstGeom>
          </p:spPr>
          <p:txBody>
            <a:bodyPr/>
            <a:lstStyle>
              <a:lvl1pPr marL="0" indent="0" algn="l" rtl="0" eaLnBrk="0" fontAlgn="base" hangingPunct="0">
                <a:lnSpc>
                  <a:spcPct val="90000"/>
                </a:lnSpc>
                <a:spcBef>
                  <a:spcPts val="1000"/>
                </a:spcBef>
                <a:spcAft>
                  <a:spcPct val="0"/>
                </a:spcAft>
                <a:buFontTx/>
                <a:buNone/>
                <a:defRPr lang="zh-CN" altLang="en-US" sz="7200" kern="1200" spc="300" dirty="0" smtClean="0">
                  <a:solidFill>
                    <a:schemeClr val="bg1">
                      <a:alpha val="16000"/>
                    </a:schemeClr>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a:t>
              </a:r>
              <a:endParaRPr lang="zh-CN" altLang="en-US" dirty="0"/>
            </a:p>
          </p:txBody>
        </p:sp>
      </p:grpSp>
      <p:grpSp>
        <p:nvGrpSpPr>
          <p:cNvPr id="60" name="组合 59">
            <a:extLst>
              <a:ext uri="{FF2B5EF4-FFF2-40B4-BE49-F238E27FC236}">
                <a16:creationId xmlns:a16="http://schemas.microsoft.com/office/drawing/2014/main" id="{F3BC27DD-6E68-4D57-9329-7820BAC84439}"/>
              </a:ext>
            </a:extLst>
          </p:cNvPr>
          <p:cNvGrpSpPr/>
          <p:nvPr/>
        </p:nvGrpSpPr>
        <p:grpSpPr>
          <a:xfrm>
            <a:off x="8074880" y="3111497"/>
            <a:ext cx="3525468" cy="3026606"/>
            <a:chOff x="8127130" y="3760469"/>
            <a:chExt cx="3525468" cy="3026606"/>
          </a:xfrm>
        </p:grpSpPr>
        <p:grpSp>
          <p:nvGrpSpPr>
            <p:cNvPr id="48" name="组合 47">
              <a:extLst>
                <a:ext uri="{FF2B5EF4-FFF2-40B4-BE49-F238E27FC236}">
                  <a16:creationId xmlns:a16="http://schemas.microsoft.com/office/drawing/2014/main" id="{B5841137-BDF6-469C-B1EF-4EA640B7C3A6}"/>
                </a:ext>
              </a:extLst>
            </p:cNvPr>
            <p:cNvGrpSpPr>
              <a:grpSpLocks noChangeAspect="1"/>
            </p:cNvGrpSpPr>
            <p:nvPr/>
          </p:nvGrpSpPr>
          <p:grpSpPr>
            <a:xfrm>
              <a:off x="8321146" y="3762979"/>
              <a:ext cx="1436004" cy="1436004"/>
              <a:chOff x="6287880" y="1530298"/>
              <a:chExt cx="4876190" cy="4876190"/>
            </a:xfrm>
          </p:grpSpPr>
          <p:pic>
            <p:nvPicPr>
              <p:cNvPr id="47" name="图片 46">
                <a:extLst>
                  <a:ext uri="{FF2B5EF4-FFF2-40B4-BE49-F238E27FC236}">
                    <a16:creationId xmlns:a16="http://schemas.microsoft.com/office/drawing/2014/main" id="{B05F07DA-1B8C-49BD-AC91-A21367DF9A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7880" y="1530298"/>
                <a:ext cx="4876190" cy="4876190"/>
              </a:xfrm>
              <a:prstGeom prst="rect">
                <a:avLst/>
              </a:prstGeom>
            </p:spPr>
          </p:pic>
          <p:pic>
            <p:nvPicPr>
              <p:cNvPr id="45" name="图片 44">
                <a:extLst>
                  <a:ext uri="{FF2B5EF4-FFF2-40B4-BE49-F238E27FC236}">
                    <a16:creationId xmlns:a16="http://schemas.microsoft.com/office/drawing/2014/main" id="{F1BB27E1-4F44-4C8C-8DD9-247D1F587E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53779" y="2147467"/>
                <a:ext cx="1989713" cy="1989713"/>
              </a:xfrm>
              <a:prstGeom prst="rect">
                <a:avLst/>
              </a:prstGeom>
            </p:spPr>
          </p:pic>
        </p:grpSp>
        <p:sp>
          <p:nvSpPr>
            <p:cNvPr id="51" name="矩形 50">
              <a:extLst>
                <a:ext uri="{FF2B5EF4-FFF2-40B4-BE49-F238E27FC236}">
                  <a16:creationId xmlns:a16="http://schemas.microsoft.com/office/drawing/2014/main" id="{B4AC9BD3-DB59-4A9F-A3BE-B1CC78153B96}"/>
                </a:ext>
              </a:extLst>
            </p:cNvPr>
            <p:cNvSpPr/>
            <p:nvPr/>
          </p:nvSpPr>
          <p:spPr>
            <a:xfrm>
              <a:off x="8127130" y="5245679"/>
              <a:ext cx="1734385" cy="1494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占位符 31">
              <a:extLst>
                <a:ext uri="{FF2B5EF4-FFF2-40B4-BE49-F238E27FC236}">
                  <a16:creationId xmlns:a16="http://schemas.microsoft.com/office/drawing/2014/main" id="{51F279DE-AC3D-447C-BC70-C18EC8323F3F}"/>
                </a:ext>
              </a:extLst>
            </p:cNvPr>
            <p:cNvSpPr txBox="1"/>
            <p:nvPr/>
          </p:nvSpPr>
          <p:spPr>
            <a:xfrm>
              <a:off x="8321146" y="5548825"/>
              <a:ext cx="1597666" cy="1238250"/>
            </a:xfrm>
            <a:prstGeom prst="rect">
              <a:avLst/>
            </a:prstGeom>
          </p:spPr>
          <p:txBody>
            <a:bodyPr/>
            <a:lstStyle>
              <a:lvl1pPr marL="0" indent="0" algn="l" rtl="0" eaLnBrk="0" fontAlgn="base" hangingPunct="0">
                <a:lnSpc>
                  <a:spcPct val="90000"/>
                </a:lnSpc>
                <a:spcBef>
                  <a:spcPts val="1000"/>
                </a:spcBef>
                <a:spcAft>
                  <a:spcPct val="0"/>
                </a:spcAft>
                <a:buFontTx/>
                <a:buNone/>
                <a:defRPr lang="zh-CN" altLang="en-US" sz="7200" kern="1200" spc="300" dirty="0" smtClean="0">
                  <a:solidFill>
                    <a:schemeClr val="bg1">
                      <a:alpha val="16000"/>
                    </a:schemeClr>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03</a:t>
              </a:r>
              <a:endParaRPr lang="zh-CN" altLang="en-US" dirty="0"/>
            </a:p>
          </p:txBody>
        </p:sp>
        <p:sp>
          <p:nvSpPr>
            <p:cNvPr id="53" name="文本占位符 26">
              <a:extLst>
                <a:ext uri="{FF2B5EF4-FFF2-40B4-BE49-F238E27FC236}">
                  <a16:creationId xmlns:a16="http://schemas.microsoft.com/office/drawing/2014/main" id="{1FE663C5-FD7A-4C0A-9E85-0F0E95DCEB2E}"/>
                </a:ext>
              </a:extLst>
            </p:cNvPr>
            <p:cNvSpPr txBox="1"/>
            <p:nvPr/>
          </p:nvSpPr>
          <p:spPr>
            <a:xfrm>
              <a:off x="8224138" y="5373281"/>
              <a:ext cx="1597666" cy="1232089"/>
            </a:xfrm>
            <a:prstGeom prst="rect">
              <a:avLst/>
            </a:prstGeom>
          </p:spPr>
          <p:txBody>
            <a:bodyPr>
              <a:noAutofit/>
            </a:bodyPr>
            <a:lstStyle>
              <a:lvl1pPr marL="0" indent="0" algn="just" rtl="0" eaLnBrk="0" fontAlgn="base" hangingPunct="0">
                <a:lnSpc>
                  <a:spcPct val="130000"/>
                </a:lnSpc>
                <a:spcBef>
                  <a:spcPts val="0"/>
                </a:spcBef>
                <a:spcAft>
                  <a:spcPct val="0"/>
                </a:spcAft>
                <a:buFontTx/>
                <a:buNone/>
                <a:defRPr lang="zh-CN" altLang="en-US" sz="2000" kern="1200" spc="300" dirty="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t>将内存条从目标主机拔出（热拔），用液氮降温</a:t>
              </a:r>
            </a:p>
          </p:txBody>
        </p:sp>
        <p:sp>
          <p:nvSpPr>
            <p:cNvPr id="54" name="矩形 53">
              <a:extLst>
                <a:ext uri="{FF2B5EF4-FFF2-40B4-BE49-F238E27FC236}">
                  <a16:creationId xmlns:a16="http://schemas.microsoft.com/office/drawing/2014/main" id="{6516AC6D-EEEA-44A3-AC20-F669F5C0D43B}"/>
                </a:ext>
              </a:extLst>
            </p:cNvPr>
            <p:cNvSpPr/>
            <p:nvPr/>
          </p:nvSpPr>
          <p:spPr>
            <a:xfrm>
              <a:off x="9860916" y="3760469"/>
              <a:ext cx="1734385" cy="1494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31">
              <a:extLst>
                <a:ext uri="{FF2B5EF4-FFF2-40B4-BE49-F238E27FC236}">
                  <a16:creationId xmlns:a16="http://schemas.microsoft.com/office/drawing/2014/main" id="{2B732DBD-0736-4890-B480-2E8418C9C7D0}"/>
                </a:ext>
              </a:extLst>
            </p:cNvPr>
            <p:cNvSpPr txBox="1"/>
            <p:nvPr/>
          </p:nvSpPr>
          <p:spPr>
            <a:xfrm>
              <a:off x="10054932" y="4063615"/>
              <a:ext cx="1597666" cy="1238250"/>
            </a:xfrm>
            <a:prstGeom prst="rect">
              <a:avLst/>
            </a:prstGeom>
          </p:spPr>
          <p:txBody>
            <a:bodyPr/>
            <a:lstStyle>
              <a:lvl1pPr marL="0" indent="0" algn="l" rtl="0" eaLnBrk="0" fontAlgn="base" hangingPunct="0">
                <a:lnSpc>
                  <a:spcPct val="90000"/>
                </a:lnSpc>
                <a:spcBef>
                  <a:spcPts val="1000"/>
                </a:spcBef>
                <a:spcAft>
                  <a:spcPct val="0"/>
                </a:spcAft>
                <a:buFontTx/>
                <a:buNone/>
                <a:defRPr lang="zh-CN" altLang="en-US" sz="7200" kern="1200" spc="300" dirty="0" smtClean="0">
                  <a:solidFill>
                    <a:schemeClr val="bg1">
                      <a:alpha val="16000"/>
                    </a:schemeClr>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a:t>
              </a:r>
              <a:endParaRPr lang="zh-CN" altLang="en-US" dirty="0"/>
            </a:p>
          </p:txBody>
        </p:sp>
        <p:sp>
          <p:nvSpPr>
            <p:cNvPr id="56" name="文本占位符 26">
              <a:extLst>
                <a:ext uri="{FF2B5EF4-FFF2-40B4-BE49-F238E27FC236}">
                  <a16:creationId xmlns:a16="http://schemas.microsoft.com/office/drawing/2014/main" id="{41B6707D-8678-491E-BC0D-107FBD2743C4}"/>
                </a:ext>
              </a:extLst>
            </p:cNvPr>
            <p:cNvSpPr txBox="1"/>
            <p:nvPr/>
          </p:nvSpPr>
          <p:spPr>
            <a:xfrm>
              <a:off x="9900781" y="3864936"/>
              <a:ext cx="1700726" cy="1232089"/>
            </a:xfrm>
            <a:prstGeom prst="rect">
              <a:avLst/>
            </a:prstGeom>
          </p:spPr>
          <p:txBody>
            <a:bodyPr>
              <a:noAutofit/>
            </a:bodyPr>
            <a:lstStyle>
              <a:lvl1pPr marL="0" indent="0" algn="just" rtl="0" eaLnBrk="0" fontAlgn="base" hangingPunct="0">
                <a:lnSpc>
                  <a:spcPct val="130000"/>
                </a:lnSpc>
                <a:spcBef>
                  <a:spcPts val="0"/>
                </a:spcBef>
                <a:spcAft>
                  <a:spcPct val="0"/>
                </a:spcAft>
                <a:buFontTx/>
                <a:buNone/>
                <a:defRPr lang="zh-CN" altLang="en-US" sz="2000" kern="1200" spc="300" dirty="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dirty="0"/>
                <a:t>将内存条插入攻击者准备的主机上，启动内存条读取工具转存</a:t>
              </a:r>
            </a:p>
          </p:txBody>
        </p:sp>
        <p:grpSp>
          <p:nvGrpSpPr>
            <p:cNvPr id="59" name="组合 58">
              <a:extLst>
                <a:ext uri="{FF2B5EF4-FFF2-40B4-BE49-F238E27FC236}">
                  <a16:creationId xmlns:a16="http://schemas.microsoft.com/office/drawing/2014/main" id="{74A126AE-0ECF-4C39-9A19-714755E4F868}"/>
                </a:ext>
              </a:extLst>
            </p:cNvPr>
            <p:cNvGrpSpPr>
              <a:grpSpLocks noChangeAspect="1"/>
            </p:cNvGrpSpPr>
            <p:nvPr/>
          </p:nvGrpSpPr>
          <p:grpSpPr>
            <a:xfrm>
              <a:off x="9998966" y="5239750"/>
              <a:ext cx="1506558" cy="1506558"/>
              <a:chOff x="3657259" y="990259"/>
              <a:chExt cx="4877481" cy="4877481"/>
            </a:xfrm>
          </p:grpSpPr>
          <p:pic>
            <p:nvPicPr>
              <p:cNvPr id="50" name="图片 49">
                <a:extLst>
                  <a:ext uri="{FF2B5EF4-FFF2-40B4-BE49-F238E27FC236}">
                    <a16:creationId xmlns:a16="http://schemas.microsoft.com/office/drawing/2014/main" id="{0B3F5610-32DC-46B9-B678-9707CF6E22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57259" y="990259"/>
                <a:ext cx="4877481" cy="4877481"/>
              </a:xfrm>
              <a:prstGeom prst="rect">
                <a:avLst/>
              </a:prstGeom>
            </p:spPr>
          </p:pic>
          <p:pic>
            <p:nvPicPr>
              <p:cNvPr id="58" name="图片 57">
                <a:extLst>
                  <a:ext uri="{FF2B5EF4-FFF2-40B4-BE49-F238E27FC236}">
                    <a16:creationId xmlns:a16="http://schemas.microsoft.com/office/drawing/2014/main" id="{C91E4AC0-492F-463A-BBC5-8E89EB2116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5381256" y="1295029"/>
                <a:ext cx="2157156" cy="2157156"/>
              </a:xfrm>
              <a:prstGeom prst="rect">
                <a:avLst/>
              </a:prstGeom>
            </p:spPr>
          </p:pic>
        </p:grpSp>
      </p:grpSp>
    </p:spTree>
    <p:extLst>
      <p:ext uri="{BB962C8B-B14F-4D97-AF65-F5344CB8AC3E}">
        <p14:creationId xmlns:p14="http://schemas.microsoft.com/office/powerpoint/2010/main" val="34874577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44"/>
                                        </p:tgtEl>
                                        <p:attrNameLst>
                                          <p:attrName>style.visibility</p:attrName>
                                        </p:attrNameLst>
                                      </p:cBhvr>
                                      <p:to>
                                        <p:strVal val="visible"/>
                                      </p:to>
                                    </p:set>
                                    <p:animEffect transition="in" filter="fade">
                                      <p:cBhvr>
                                        <p:cTn id="22" dur="500"/>
                                        <p:tgtEl>
                                          <p:spTgt spid="61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105AD3-76ED-438C-B84E-04E7FA1BA3B1}"/>
              </a:ext>
            </a:extLst>
          </p:cNvPr>
          <p:cNvSpPr>
            <a:spLocks noGrp="1"/>
          </p:cNvSpPr>
          <p:nvPr>
            <p:ph type="title"/>
          </p:nvPr>
        </p:nvSpPr>
        <p:spPr/>
        <p:txBody>
          <a:bodyPr/>
          <a:lstStyle/>
          <a:p>
            <a:r>
              <a:rPr lang="en-US" altLang="zh-CN" dirty="0"/>
              <a:t>DMA</a:t>
            </a:r>
            <a:r>
              <a:rPr lang="zh-CN" altLang="en-US" dirty="0"/>
              <a:t>攻击</a:t>
            </a:r>
          </a:p>
        </p:txBody>
      </p:sp>
      <p:pic>
        <p:nvPicPr>
          <p:cNvPr id="5122" name="Picture 2" descr="词条图片">
            <a:extLst>
              <a:ext uri="{FF2B5EF4-FFF2-40B4-BE49-F238E27FC236}">
                <a16:creationId xmlns:a16="http://schemas.microsoft.com/office/drawing/2014/main" id="{36AFB072-5E21-4376-9F23-6C915D769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657" y="1319982"/>
            <a:ext cx="4183710" cy="230104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5FEF08F5-C2B5-42D7-A5DD-2855059EDF2A}"/>
              </a:ext>
            </a:extLst>
          </p:cNvPr>
          <p:cNvGrpSpPr/>
          <p:nvPr/>
        </p:nvGrpSpPr>
        <p:grpSpPr>
          <a:xfrm>
            <a:off x="449423" y="1069937"/>
            <a:ext cx="7085234" cy="2391139"/>
            <a:chOff x="586035" y="3901063"/>
            <a:chExt cx="7085234" cy="2391139"/>
          </a:xfrm>
        </p:grpSpPr>
        <p:sp>
          <p:nvSpPr>
            <p:cNvPr id="5" name="文本框 4">
              <a:extLst>
                <a:ext uri="{FF2B5EF4-FFF2-40B4-BE49-F238E27FC236}">
                  <a16:creationId xmlns:a16="http://schemas.microsoft.com/office/drawing/2014/main" id="{9CC764EE-E87A-44B3-A827-021713F4F7E2}"/>
                </a:ext>
              </a:extLst>
            </p:cNvPr>
            <p:cNvSpPr txBox="1"/>
            <p:nvPr/>
          </p:nvSpPr>
          <p:spPr>
            <a:xfrm>
              <a:off x="586035" y="3901063"/>
              <a:ext cx="4692119" cy="500092"/>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2200" b="1" kern="0" dirty="0">
                  <a:solidFill>
                    <a:srgbClr val="FFFFFF"/>
                  </a:solidFill>
                  <a:latin typeface="微软雅黑" panose="020B0503020204020204" pitchFamily="34" charset="-122"/>
                </a:rPr>
                <a:t>DMA (Direct Memory Access)</a:t>
              </a:r>
            </a:p>
          </p:txBody>
        </p:sp>
        <p:sp>
          <p:nvSpPr>
            <p:cNvPr id="6" name="文本框 5">
              <a:extLst>
                <a:ext uri="{FF2B5EF4-FFF2-40B4-BE49-F238E27FC236}">
                  <a16:creationId xmlns:a16="http://schemas.microsoft.com/office/drawing/2014/main" id="{ECF31A19-9531-42FF-8AB5-11C21ADD240C}"/>
                </a:ext>
              </a:extLst>
            </p:cNvPr>
            <p:cNvSpPr txBox="1"/>
            <p:nvPr/>
          </p:nvSpPr>
          <p:spPr>
            <a:xfrm>
              <a:off x="586035" y="4576861"/>
              <a:ext cx="7085234" cy="1715341"/>
            </a:xfrm>
            <a:prstGeom prst="rect">
              <a:avLst/>
            </a:prstGeom>
            <a:noFill/>
          </p:spPr>
          <p:txBody>
            <a:bodyPr wrap="square" lIns="0" tIns="0" rIns="0" bIns="0" rtlCol="0">
              <a:spAutoFit/>
            </a:bodyPr>
            <a:lstStyle/>
            <a:p>
              <a:pPr marL="342900" indent="-342900" algn="just" eaLnBrk="1" fontAlgn="auto" hangingPunct="1">
                <a:lnSpc>
                  <a:spcPct val="130000"/>
                </a:lnSpc>
                <a:spcBef>
                  <a:spcPts val="300"/>
                </a:spcBef>
                <a:spcAft>
                  <a:spcPts val="300"/>
                </a:spcAft>
                <a:buFont typeface="Arial" panose="020B0604020202020204" pitchFamily="34" charset="0"/>
                <a:buChar char="•"/>
              </a:pPr>
              <a:r>
                <a:rPr lang="zh-CN" altLang="en-US" sz="2000" b="1" spc="300" dirty="0">
                  <a:solidFill>
                    <a:srgbClr val="000000">
                      <a:lumMod val="85000"/>
                      <a:lumOff val="15000"/>
                    </a:srgbClr>
                  </a:solidFill>
                  <a:latin typeface="微软雅黑" panose="020B0503020204020204" pitchFamily="34" charset="-122"/>
                </a:rPr>
                <a:t>目的</a:t>
              </a:r>
              <a:r>
                <a:rPr lang="zh-CN" altLang="en-US" sz="2000" spc="300" dirty="0">
                  <a:solidFill>
                    <a:srgbClr val="000000">
                      <a:lumMod val="85000"/>
                      <a:lumOff val="15000"/>
                    </a:srgbClr>
                  </a:solidFill>
                  <a:latin typeface="微软雅黑" panose="020B0503020204020204" pitchFamily="34" charset="-122"/>
                </a:rPr>
                <a:t>：减轻</a:t>
              </a:r>
              <a:r>
                <a:rPr lang="en-US" altLang="zh-CN" sz="2000" spc="300" dirty="0">
                  <a:solidFill>
                    <a:srgbClr val="000000">
                      <a:lumMod val="85000"/>
                      <a:lumOff val="15000"/>
                    </a:srgbClr>
                  </a:solidFill>
                  <a:latin typeface="微软雅黑" panose="020B0503020204020204" pitchFamily="34" charset="-122"/>
                </a:rPr>
                <a:t>CPU</a:t>
              </a:r>
              <a:r>
                <a:rPr lang="zh-CN" altLang="en-US" sz="2000" spc="300" dirty="0">
                  <a:solidFill>
                    <a:srgbClr val="000000">
                      <a:lumMod val="85000"/>
                      <a:lumOff val="15000"/>
                    </a:srgbClr>
                  </a:solidFill>
                  <a:latin typeface="微软雅黑" panose="020B0503020204020204" pitchFamily="34" charset="-122"/>
                </a:rPr>
                <a:t>负担，提高</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外设</a:t>
              </a:r>
              <a:r>
                <a:rPr lang="zh-CN" altLang="en-US" sz="2000" spc="300" dirty="0">
                  <a:latin typeface="微软雅黑" panose="020B0503020204020204" pitchFamily="34" charset="-122"/>
                </a:rPr>
                <a:t>访</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存速度</a:t>
              </a: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30000"/>
                </a:lnSpc>
                <a:spcBef>
                  <a:spcPts val="300"/>
                </a:spcBef>
                <a:spcAft>
                  <a:spcPts val="300"/>
                </a:spcAft>
                <a:buFont typeface="Arial" panose="020B0604020202020204" pitchFamily="34" charset="0"/>
                <a:buChar char="•"/>
              </a:pPr>
              <a:r>
                <a:rPr lang="zh-CN" altLang="en-US" sz="2000" b="1" spc="300" dirty="0">
                  <a:solidFill>
                    <a:srgbClr val="000000">
                      <a:lumMod val="85000"/>
                      <a:lumOff val="15000"/>
                    </a:srgbClr>
                  </a:solidFill>
                  <a:latin typeface="微软雅黑" panose="020B0503020204020204" pitchFamily="34" charset="-122"/>
                </a:rPr>
                <a:t>做法</a:t>
              </a:r>
              <a:r>
                <a:rPr lang="zh-CN" altLang="en-US" sz="2000" spc="300" dirty="0">
                  <a:solidFill>
                    <a:srgbClr val="000000">
                      <a:lumMod val="85000"/>
                      <a:lumOff val="15000"/>
                    </a:srgbClr>
                  </a:solidFill>
                  <a:latin typeface="微软雅黑" panose="020B0503020204020204" pitchFamily="34" charset="-122"/>
                </a:rPr>
                <a:t>：经</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CPU</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允许，外设可</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直接访问物理内存</a:t>
              </a:r>
              <a:r>
                <a:rPr lang="zh-CN" altLang="en-US" sz="2000" spc="300" dirty="0">
                  <a:latin typeface="微软雅黑" panose="020B0503020204020204" pitchFamily="34" charset="-122"/>
                  <a:ea typeface="微软雅黑" panose="020B0503020204020204" pitchFamily="34" charset="-122"/>
                </a:rPr>
                <a:t>空间</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30000"/>
                </a:lnSpc>
                <a:spcBef>
                  <a:spcPts val="300"/>
                </a:spcBef>
                <a:spcAft>
                  <a:spcPts val="300"/>
                </a:spcAft>
                <a:buFont typeface="Arial" panose="020B0604020202020204" pitchFamily="34" charset="0"/>
                <a:buChar char="•"/>
              </a:pPr>
              <a:r>
                <a:rPr lang="zh-CN" altLang="en-US" sz="2000" b="1" spc="300" dirty="0">
                  <a:latin typeface="微软雅黑" panose="020B0503020204020204" pitchFamily="34" charset="-122"/>
                </a:rPr>
                <a:t>问题：</a:t>
              </a:r>
              <a:r>
                <a:rPr lang="zh-CN" altLang="en-US" sz="2000" spc="300" dirty="0">
                  <a:solidFill>
                    <a:schemeClr val="accent4">
                      <a:lumMod val="60000"/>
                      <a:lumOff val="40000"/>
                    </a:schemeClr>
                  </a:solidFill>
                  <a:latin typeface="微软雅黑" panose="020B0503020204020204" pitchFamily="34" charset="-122"/>
                </a:rPr>
                <a:t>恶意外设</a:t>
              </a:r>
              <a:r>
                <a:rPr lang="zh-CN" altLang="en-US" sz="2000" spc="300" dirty="0">
                  <a:latin typeface="微软雅黑" panose="020B0503020204020204" pitchFamily="34" charset="-122"/>
                </a:rPr>
                <a:t>直接对内存发起访存请求，获取密钥数据</a:t>
              </a:r>
              <a:endParaRPr lang="en-US" altLang="zh-CN" sz="2000" spc="300" dirty="0">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B0EA50FB-ED94-4C24-89B1-4E094A272AB8}"/>
              </a:ext>
            </a:extLst>
          </p:cNvPr>
          <p:cNvGrpSpPr/>
          <p:nvPr/>
        </p:nvGrpSpPr>
        <p:grpSpPr>
          <a:xfrm>
            <a:off x="449423" y="3676151"/>
            <a:ext cx="11141882" cy="2444722"/>
            <a:chOff x="562438" y="3561198"/>
            <a:chExt cx="11141882" cy="2444722"/>
          </a:xfrm>
        </p:grpSpPr>
        <p:sp>
          <p:nvSpPr>
            <p:cNvPr id="9" name="文本框 8">
              <a:extLst>
                <a:ext uri="{FF2B5EF4-FFF2-40B4-BE49-F238E27FC236}">
                  <a16:creationId xmlns:a16="http://schemas.microsoft.com/office/drawing/2014/main" id="{5015E7C2-E57D-439B-8A60-BCE422A0ED2B}"/>
                </a:ext>
              </a:extLst>
            </p:cNvPr>
            <p:cNvSpPr txBox="1"/>
            <p:nvPr/>
          </p:nvSpPr>
          <p:spPr>
            <a:xfrm>
              <a:off x="562438" y="4113607"/>
              <a:ext cx="11141882" cy="1892313"/>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en-US" altLang="zh-CN" sz="2000" b="1" dirty="0">
                  <a:latin typeface="+mn-ea"/>
                  <a:ea typeface="+mn-ea"/>
                  <a:cs typeface="Arial" panose="020B0604020202020204" pitchFamily="34" charset="0"/>
                </a:rPr>
                <a:t>TRESOR-HUNT</a:t>
              </a:r>
              <a:r>
                <a:rPr lang="en-US" altLang="zh-CN" sz="2000" dirty="0">
                  <a:latin typeface="+mn-ea"/>
                  <a:ea typeface="+mn-ea"/>
                  <a:cs typeface="Arial" panose="020B0604020202020204" pitchFamily="34" charset="0"/>
                </a:rPr>
                <a:t>: 2012</a:t>
              </a:r>
              <a:r>
                <a:rPr lang="zh-CN" altLang="en-US" sz="2000" dirty="0">
                  <a:latin typeface="+mn-ea"/>
                  <a:ea typeface="+mn-ea"/>
                  <a:cs typeface="Arial" panose="020B0604020202020204" pitchFamily="34" charset="0"/>
                </a:rPr>
                <a:t>年，美国西北大学团队利用</a:t>
              </a:r>
              <a:r>
                <a:rPr lang="en-US" altLang="zh-CN" sz="2000" dirty="0">
                  <a:latin typeface="+mn-ea"/>
                  <a:ea typeface="+mn-ea"/>
                  <a:cs typeface="Arial" panose="020B0604020202020204" pitchFamily="34" charset="0"/>
                </a:rPr>
                <a:t>DMA</a:t>
              </a:r>
              <a:r>
                <a:rPr lang="zh-CN" altLang="en-US" sz="2000" dirty="0">
                  <a:latin typeface="+mn-ea"/>
                  <a:ea typeface="+mn-ea"/>
                  <a:cs typeface="Arial" panose="020B0604020202020204" pitchFamily="34" charset="0"/>
                </a:rPr>
                <a:t>，向指定</a:t>
              </a:r>
              <a:r>
                <a:rPr lang="zh-CN" altLang="en-US" sz="2000" dirty="0">
                  <a:solidFill>
                    <a:schemeClr val="accent4">
                      <a:lumMod val="60000"/>
                      <a:lumOff val="40000"/>
                    </a:schemeClr>
                  </a:solidFill>
                  <a:latin typeface="+mn-ea"/>
                  <a:ea typeface="+mn-ea"/>
                  <a:cs typeface="Arial" panose="020B0604020202020204" pitchFamily="34" charset="0"/>
                </a:rPr>
                <a:t>内核内存</a:t>
              </a:r>
              <a:r>
                <a:rPr lang="zh-CN" altLang="en-US" sz="2000" dirty="0">
                  <a:latin typeface="+mn-ea"/>
                  <a:ea typeface="+mn-ea"/>
                  <a:cs typeface="Arial" panose="020B0604020202020204" pitchFamily="34" charset="0"/>
                </a:rPr>
                <a:t>地址写入</a:t>
              </a:r>
              <a:r>
                <a:rPr lang="zh-CN" altLang="en-US" sz="2000" dirty="0">
                  <a:solidFill>
                    <a:schemeClr val="accent4">
                      <a:lumMod val="60000"/>
                      <a:lumOff val="40000"/>
                    </a:schemeClr>
                  </a:solidFill>
                  <a:latin typeface="+mn-ea"/>
                  <a:ea typeface="+mn-ea"/>
                  <a:cs typeface="Arial" panose="020B0604020202020204" pitchFamily="34" charset="0"/>
                </a:rPr>
                <a:t>特权级</a:t>
              </a:r>
              <a:r>
                <a:rPr lang="zh-CN" altLang="en-US" sz="2000" dirty="0">
                  <a:latin typeface="+mn-ea"/>
                  <a:ea typeface="+mn-ea"/>
                  <a:cs typeface="Arial" panose="020B0604020202020204" pitchFamily="34" charset="0"/>
                </a:rPr>
                <a:t>恶意代码，</a:t>
              </a:r>
              <a:r>
                <a:rPr lang="zh-CN" altLang="en-US" sz="2000" dirty="0">
                  <a:solidFill>
                    <a:schemeClr val="accent4">
                      <a:lumMod val="60000"/>
                      <a:lumOff val="40000"/>
                    </a:schemeClr>
                  </a:solidFill>
                  <a:latin typeface="+mn-ea"/>
                  <a:ea typeface="+mn-ea"/>
                  <a:cs typeface="Arial" panose="020B0604020202020204" pitchFamily="34" charset="0"/>
                </a:rPr>
                <a:t>读取</a:t>
              </a:r>
              <a:r>
                <a:rPr lang="zh-CN" altLang="en-US" sz="2000" dirty="0">
                  <a:latin typeface="+mn-ea"/>
                  <a:ea typeface="+mn-ea"/>
                  <a:cs typeface="Arial" panose="020B0604020202020204" pitchFamily="34" charset="0"/>
                </a:rPr>
                <a:t>目标主机内存和寄存器上敏感数据，再通过正常的</a:t>
              </a:r>
              <a:r>
                <a:rPr lang="en-US" altLang="zh-CN" sz="2000" dirty="0">
                  <a:solidFill>
                    <a:schemeClr val="accent4">
                      <a:lumMod val="60000"/>
                      <a:lumOff val="40000"/>
                    </a:schemeClr>
                  </a:solidFill>
                  <a:latin typeface="+mn-ea"/>
                  <a:ea typeface="+mn-ea"/>
                  <a:cs typeface="Arial" panose="020B0604020202020204" pitchFamily="34" charset="0"/>
                </a:rPr>
                <a:t>DMA</a:t>
              </a:r>
              <a:r>
                <a:rPr lang="zh-CN" altLang="en-US" sz="2000" dirty="0">
                  <a:solidFill>
                    <a:schemeClr val="accent4">
                      <a:lumMod val="60000"/>
                      <a:lumOff val="40000"/>
                    </a:schemeClr>
                  </a:solidFill>
                  <a:latin typeface="+mn-ea"/>
                  <a:ea typeface="+mn-ea"/>
                  <a:cs typeface="Arial" panose="020B0604020202020204" pitchFamily="34" charset="0"/>
                </a:rPr>
                <a:t>方式传输</a:t>
              </a:r>
              <a:r>
                <a:rPr lang="zh-CN" altLang="en-US" sz="2000" dirty="0">
                  <a:latin typeface="+mn-ea"/>
                  <a:ea typeface="+mn-ea"/>
                  <a:cs typeface="Arial" panose="020B0604020202020204" pitchFamily="34" charset="0"/>
                </a:rPr>
                <a:t>获取的磁盘加密密钥</a:t>
              </a:r>
              <a:endParaRPr lang="en-US" altLang="zh-CN" sz="2000"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b="1" dirty="0">
                  <a:latin typeface="+mn-ea"/>
                  <a:ea typeface="+mn-ea"/>
                  <a:cs typeface="Arial" panose="020B0604020202020204" pitchFamily="34" charset="0"/>
                </a:rPr>
                <a:t>远程攻击：</a:t>
              </a:r>
              <a:r>
                <a:rPr lang="en-US" altLang="zh-CN" sz="2000" dirty="0">
                  <a:latin typeface="+mn-ea"/>
                  <a:ea typeface="+mn-ea"/>
                  <a:cs typeface="Arial" panose="020B0604020202020204" pitchFamily="34" charset="0"/>
                </a:rPr>
                <a:t>2010</a:t>
              </a:r>
              <a:r>
                <a:rPr lang="zh-CN" altLang="en-US" sz="2000" dirty="0">
                  <a:latin typeface="+mn-ea"/>
                  <a:ea typeface="+mn-ea"/>
                  <a:cs typeface="Arial" panose="020B0604020202020204" pitchFamily="34" charset="0"/>
                </a:rPr>
                <a:t>年，法国国家网络安全局团队介绍了一种攻击者远程控制</a:t>
              </a:r>
              <a:r>
                <a:rPr lang="zh-CN" altLang="en-US" sz="2000" dirty="0">
                  <a:solidFill>
                    <a:schemeClr val="accent4">
                      <a:lumMod val="60000"/>
                      <a:lumOff val="40000"/>
                    </a:schemeClr>
                  </a:solidFill>
                  <a:latin typeface="+mn-ea"/>
                  <a:ea typeface="+mn-ea"/>
                  <a:cs typeface="Arial" panose="020B0604020202020204" pitchFamily="34" charset="0"/>
                </a:rPr>
                <a:t>网络控制器</a:t>
              </a:r>
              <a:r>
                <a:rPr lang="zh-CN" altLang="en-US" sz="2000" dirty="0">
                  <a:latin typeface="+mn-ea"/>
                  <a:ea typeface="+mn-ea"/>
                  <a:cs typeface="Arial" panose="020B0604020202020204" pitchFamily="34" charset="0"/>
                </a:rPr>
                <a:t>的方法，他们针对特定型号的网络控制器发送一些精心构造的数据包，对受害者的</a:t>
              </a:r>
              <a:r>
                <a:rPr lang="zh-CN" altLang="en-US" sz="2000" dirty="0">
                  <a:solidFill>
                    <a:schemeClr val="accent4">
                      <a:lumMod val="60000"/>
                      <a:lumOff val="40000"/>
                    </a:schemeClr>
                  </a:solidFill>
                  <a:latin typeface="+mn-ea"/>
                  <a:ea typeface="+mn-ea"/>
                  <a:cs typeface="Arial" panose="020B0604020202020204" pitchFamily="34" charset="0"/>
                </a:rPr>
                <a:t>网络连接</a:t>
              </a:r>
              <a:r>
                <a:rPr lang="zh-CN" altLang="en-US" sz="2000" dirty="0">
                  <a:latin typeface="+mn-ea"/>
                  <a:ea typeface="+mn-ea"/>
                  <a:cs typeface="Arial" panose="020B0604020202020204" pitchFamily="34" charset="0"/>
                </a:rPr>
                <a:t>执行攻击：利用</a:t>
              </a:r>
              <a:r>
                <a:rPr lang="zh-CN" altLang="en-US" sz="2000" dirty="0">
                  <a:solidFill>
                    <a:schemeClr val="accent4">
                      <a:lumMod val="60000"/>
                      <a:lumOff val="40000"/>
                    </a:schemeClr>
                  </a:solidFill>
                  <a:latin typeface="+mn-ea"/>
                  <a:ea typeface="+mn-ea"/>
                  <a:cs typeface="Arial" panose="020B0604020202020204" pitchFamily="34" charset="0"/>
                </a:rPr>
                <a:t>网卡的</a:t>
              </a:r>
              <a:r>
                <a:rPr lang="en-US" altLang="zh-CN" sz="2000" dirty="0">
                  <a:solidFill>
                    <a:schemeClr val="accent4">
                      <a:lumMod val="60000"/>
                      <a:lumOff val="40000"/>
                    </a:schemeClr>
                  </a:solidFill>
                  <a:latin typeface="+mn-ea"/>
                  <a:ea typeface="+mn-ea"/>
                  <a:cs typeface="Arial" panose="020B0604020202020204" pitchFamily="34" charset="0"/>
                </a:rPr>
                <a:t>DMA</a:t>
              </a:r>
              <a:r>
                <a:rPr lang="zh-CN" altLang="en-US" sz="2000" dirty="0">
                  <a:solidFill>
                    <a:schemeClr val="accent4">
                      <a:lumMod val="60000"/>
                      <a:lumOff val="40000"/>
                    </a:schemeClr>
                  </a:solidFill>
                  <a:latin typeface="+mn-ea"/>
                  <a:ea typeface="+mn-ea"/>
                  <a:cs typeface="Arial" panose="020B0604020202020204" pitchFamily="34" charset="0"/>
                </a:rPr>
                <a:t>特性</a:t>
              </a:r>
              <a:r>
                <a:rPr lang="zh-CN" altLang="en-US" sz="2000" dirty="0">
                  <a:latin typeface="+mn-ea"/>
                  <a:ea typeface="+mn-ea"/>
                  <a:cs typeface="Arial" panose="020B0604020202020204" pitchFamily="34" charset="0"/>
                </a:rPr>
                <a:t>，访问存储在内存中的密钥和敏感信息。</a:t>
              </a:r>
              <a:endParaRPr lang="en-US" altLang="zh-CN" sz="2000" dirty="0">
                <a:latin typeface="+mn-ea"/>
                <a:ea typeface="+mn-ea"/>
                <a:cs typeface="Arial" panose="020B0604020202020204" pitchFamily="34" charset="0"/>
              </a:endParaRPr>
            </a:p>
          </p:txBody>
        </p:sp>
        <p:sp>
          <p:nvSpPr>
            <p:cNvPr id="10" name="îṣlîḍe">
              <a:hlinkClick r:id="" action="ppaction://noaction"/>
              <a:extLst>
                <a:ext uri="{FF2B5EF4-FFF2-40B4-BE49-F238E27FC236}">
                  <a16:creationId xmlns:a16="http://schemas.microsoft.com/office/drawing/2014/main" id="{4E77BB1D-84A7-4E75-9FDC-7B7AC7623374}"/>
                </a:ext>
              </a:extLst>
            </p:cNvPr>
            <p:cNvSpPr/>
            <p:nvPr/>
          </p:nvSpPr>
          <p:spPr>
            <a:xfrm>
              <a:off x="1108428" y="3574520"/>
              <a:ext cx="3722734" cy="446763"/>
            </a:xfrm>
            <a:prstGeom prst="rect">
              <a:avLst/>
            </a:prstGeom>
          </p:spPr>
          <p:txBody>
            <a:bodyPr wrap="square" anchor="ctr" anchorCtr="0">
              <a:normAutofit fontScale="92500" lnSpcReduction="20000"/>
            </a:bodyPr>
            <a:lstStyle/>
            <a:p>
              <a:pPr lvl="0"/>
              <a:r>
                <a:rPr lang="zh-CN" altLang="en-US" sz="2800" b="1" spc="100" dirty="0">
                  <a:solidFill>
                    <a:schemeClr val="accent4"/>
                  </a:solidFill>
                </a:rPr>
                <a:t>案例</a:t>
              </a:r>
            </a:p>
          </p:txBody>
        </p:sp>
        <p:sp>
          <p:nvSpPr>
            <p:cNvPr id="11" name="Freeform 12">
              <a:extLst>
                <a:ext uri="{FF2B5EF4-FFF2-40B4-BE49-F238E27FC236}">
                  <a16:creationId xmlns:a16="http://schemas.microsoft.com/office/drawing/2014/main" id="{E5316186-E366-4052-8C1A-52110059D66B}"/>
                </a:ext>
              </a:extLst>
            </p:cNvPr>
            <p:cNvSpPr/>
            <p:nvPr/>
          </p:nvSpPr>
          <p:spPr bwMode="auto">
            <a:xfrm>
              <a:off x="562438" y="3561198"/>
              <a:ext cx="503520" cy="438965"/>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17261759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043961" y="1183043"/>
            <a:ext cx="5224346" cy="4954232"/>
            <a:chOff x="6405912" y="1354493"/>
            <a:chExt cx="5224346" cy="4954232"/>
          </a:xfrm>
        </p:grpSpPr>
        <p:grpSp>
          <p:nvGrpSpPr>
            <p:cNvPr id="26" name="组合 25"/>
            <p:cNvGrpSpPr/>
            <p:nvPr/>
          </p:nvGrpSpPr>
          <p:grpSpPr>
            <a:xfrm>
              <a:off x="8398149" y="6153823"/>
              <a:ext cx="789631" cy="154902"/>
              <a:chOff x="7957225" y="6063574"/>
              <a:chExt cx="1190110"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884510" y="4405176"/>
              <a:ext cx="4240051"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Indirect Attack</a:t>
              </a:r>
              <a:endParaRPr lang="zh-CN" altLang="en-US" sz="2800" dirty="0">
                <a:solidFill>
                  <a:schemeClr val="bg2">
                    <a:lumMod val="75000"/>
                  </a:schemeClr>
                </a:solidFill>
                <a:cs typeface="+mn-ea"/>
                <a:sym typeface="+mn-lt"/>
              </a:endParaRPr>
            </a:p>
          </p:txBody>
        </p:sp>
        <p:sp>
          <p:nvSpPr>
            <p:cNvPr id="28" name="文本占位符 12"/>
            <p:cNvSpPr txBox="1"/>
            <p:nvPr/>
          </p:nvSpPr>
          <p:spPr>
            <a:xfrm>
              <a:off x="6405912" y="3031304"/>
              <a:ext cx="5224346"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间接攻击</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算法相关的侧信道攻击</a:t>
            </a:r>
          </a:p>
        </p:txBody>
      </p:sp>
      <p:grpSp>
        <p:nvGrpSpPr>
          <p:cNvPr id="30" name="组合 29">
            <a:extLst>
              <a:ext uri="{FF2B5EF4-FFF2-40B4-BE49-F238E27FC236}">
                <a16:creationId xmlns:a16="http://schemas.microsoft.com/office/drawing/2014/main" id="{9F7E3210-722C-4A78-9213-CF5261C103D3}"/>
              </a:ext>
            </a:extLst>
          </p:cNvPr>
          <p:cNvGrpSpPr/>
          <p:nvPr/>
        </p:nvGrpSpPr>
        <p:grpSpPr>
          <a:xfrm>
            <a:off x="577850" y="938164"/>
            <a:ext cx="5040000" cy="1734681"/>
            <a:chOff x="577850" y="1138511"/>
            <a:chExt cx="5040000" cy="1734681"/>
          </a:xfrm>
        </p:grpSpPr>
        <p:sp>
          <p:nvSpPr>
            <p:cNvPr id="9" name="ïṣḷiďê">
              <a:extLst>
                <a:ext uri="{FF2B5EF4-FFF2-40B4-BE49-F238E27FC236}">
                  <a16:creationId xmlns:a16="http://schemas.microsoft.com/office/drawing/2014/main" id="{90E88517-2201-4A1E-BA67-168E7F1A3889}"/>
                </a:ext>
              </a:extLst>
            </p:cNvPr>
            <p:cNvSpPr txBox="1"/>
            <p:nvPr/>
          </p:nvSpPr>
          <p:spPr>
            <a:xfrm>
              <a:off x="577850" y="1595259"/>
              <a:ext cx="5040000" cy="127793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基于密码算法和密码协议对</a:t>
              </a:r>
              <a:r>
                <a:rPr lang="zh-CN" altLang="en-US" spc="100" dirty="0">
                  <a:solidFill>
                    <a:schemeClr val="accent4">
                      <a:lumMod val="60000"/>
                      <a:lumOff val="40000"/>
                    </a:schemeClr>
                  </a:solidFill>
                </a:rPr>
                <a:t>不同输入</a:t>
              </a:r>
              <a:r>
                <a:rPr lang="zh-CN" altLang="en-US" spc="100" dirty="0">
                  <a:solidFill>
                    <a:schemeClr val="tx1">
                      <a:lumMod val="65000"/>
                      <a:lumOff val="35000"/>
                    </a:schemeClr>
                  </a:solidFill>
                </a:rPr>
                <a:t>（明文和密钥）需要的处理</a:t>
              </a:r>
              <a:r>
                <a:rPr lang="zh-CN" altLang="en-US" spc="100" dirty="0">
                  <a:solidFill>
                    <a:schemeClr val="accent4">
                      <a:lumMod val="60000"/>
                      <a:lumOff val="40000"/>
                    </a:schemeClr>
                  </a:solidFill>
                </a:rPr>
                <a:t>时间存在细微差异</a:t>
              </a:r>
              <a:r>
                <a:rPr lang="zh-CN" altLang="en-US" spc="100" dirty="0">
                  <a:solidFill>
                    <a:schemeClr val="tx1">
                      <a:lumMod val="65000"/>
                      <a:lumOff val="35000"/>
                    </a:schemeClr>
                  </a:solidFill>
                </a:rPr>
                <a:t>分析窃取密钥信息，如：针对</a:t>
              </a:r>
              <a:r>
                <a:rPr lang="en-US" altLang="zh-CN" spc="100" dirty="0">
                  <a:solidFill>
                    <a:schemeClr val="tx1">
                      <a:lumMod val="65000"/>
                      <a:lumOff val="35000"/>
                    </a:schemeClr>
                  </a:solidFill>
                </a:rPr>
                <a:t>RSA</a:t>
              </a:r>
              <a:r>
                <a:rPr lang="zh-CN" altLang="en-US" spc="100" dirty="0">
                  <a:solidFill>
                    <a:schemeClr val="tx1">
                      <a:lumMod val="65000"/>
                      <a:lumOff val="35000"/>
                    </a:schemeClr>
                  </a:solidFill>
                </a:rPr>
                <a:t>的计时攻击</a:t>
              </a:r>
            </a:p>
          </p:txBody>
        </p:sp>
        <p:sp>
          <p:nvSpPr>
            <p:cNvPr id="10" name="îṣlîḍe">
              <a:hlinkClick r:id="" action="ppaction://noaction"/>
              <a:extLst>
                <a:ext uri="{FF2B5EF4-FFF2-40B4-BE49-F238E27FC236}">
                  <a16:creationId xmlns:a16="http://schemas.microsoft.com/office/drawing/2014/main" id="{9B7B4DC6-27AC-42E6-AFA7-1069D079AD48}"/>
                </a:ext>
              </a:extLst>
            </p:cNvPr>
            <p:cNvSpPr/>
            <p:nvPr/>
          </p:nvSpPr>
          <p:spPr>
            <a:xfrm>
              <a:off x="1203098" y="1165953"/>
              <a:ext cx="3002629" cy="446763"/>
            </a:xfrm>
            <a:prstGeom prst="rect">
              <a:avLst/>
            </a:prstGeom>
          </p:spPr>
          <p:txBody>
            <a:bodyPr wrap="square" anchor="ctr" anchorCtr="0">
              <a:normAutofit/>
            </a:bodyPr>
            <a:lstStyle/>
            <a:p>
              <a:pPr lvl="0"/>
              <a:r>
                <a:rPr lang="zh-CN" altLang="en-US" sz="2000" b="1" spc="100" dirty="0">
                  <a:solidFill>
                    <a:schemeClr val="accent4"/>
                  </a:solidFill>
                </a:rPr>
                <a:t>计时侧信道攻击</a:t>
              </a:r>
            </a:p>
          </p:txBody>
        </p:sp>
        <p:grpSp>
          <p:nvGrpSpPr>
            <p:cNvPr id="12" name="组合 11">
              <a:extLst>
                <a:ext uri="{FF2B5EF4-FFF2-40B4-BE49-F238E27FC236}">
                  <a16:creationId xmlns:a16="http://schemas.microsoft.com/office/drawing/2014/main" id="{24D56357-223D-4B9F-80F2-123F71C04AB4}"/>
                </a:ext>
              </a:extLst>
            </p:cNvPr>
            <p:cNvGrpSpPr>
              <a:grpSpLocks noChangeAspect="1"/>
            </p:cNvGrpSpPr>
            <p:nvPr/>
          </p:nvGrpSpPr>
          <p:grpSpPr>
            <a:xfrm>
              <a:off x="628302" y="1138511"/>
              <a:ext cx="427178" cy="427178"/>
              <a:chOff x="25383599" y="3276600"/>
              <a:chExt cx="523125" cy="523125"/>
            </a:xfrm>
            <a:solidFill>
              <a:schemeClr val="accent1"/>
            </a:solidFill>
          </p:grpSpPr>
          <p:sp>
            <p:nvSpPr>
              <p:cNvPr id="13" name="任意多边形: 形状 12">
                <a:extLst>
                  <a:ext uri="{FF2B5EF4-FFF2-40B4-BE49-F238E27FC236}">
                    <a16:creationId xmlns:a16="http://schemas.microsoft.com/office/drawing/2014/main" id="{2519A4E4-EC2A-4ACE-BCAF-773B8956AA3A}"/>
                  </a:ext>
                </a:extLst>
              </p:cNvPr>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4" name="任意多边形: 形状 13">
                <a:extLst>
                  <a:ext uri="{FF2B5EF4-FFF2-40B4-BE49-F238E27FC236}">
                    <a16:creationId xmlns:a16="http://schemas.microsoft.com/office/drawing/2014/main" id="{93B47F0A-1337-4D48-99B8-17EE8708F131}"/>
                  </a:ext>
                </a:extLst>
              </p:cNvPr>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5" name="任意多边形: 形状 14">
                <a:extLst>
                  <a:ext uri="{FF2B5EF4-FFF2-40B4-BE49-F238E27FC236}">
                    <a16:creationId xmlns:a16="http://schemas.microsoft.com/office/drawing/2014/main" id="{F060387D-D7E1-4813-A652-5DB2A5B49F21}"/>
                  </a:ext>
                </a:extLst>
              </p:cNvPr>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6" name="任意多边形: 形状 15">
                <a:extLst>
                  <a:ext uri="{FF2B5EF4-FFF2-40B4-BE49-F238E27FC236}">
                    <a16:creationId xmlns:a16="http://schemas.microsoft.com/office/drawing/2014/main" id="{A596D8AE-5F66-44B7-9D7B-CB8518920BD8}"/>
                  </a:ext>
                </a:extLst>
              </p:cNvPr>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7" name="任意多边形: 形状 16">
                <a:extLst>
                  <a:ext uri="{FF2B5EF4-FFF2-40B4-BE49-F238E27FC236}">
                    <a16:creationId xmlns:a16="http://schemas.microsoft.com/office/drawing/2014/main" id="{BFBE1D27-319D-4084-B3AD-7C3824BA0438}"/>
                  </a:ext>
                </a:extLst>
              </p:cNvPr>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8" name="任意多边形: 形状 17">
                <a:extLst>
                  <a:ext uri="{FF2B5EF4-FFF2-40B4-BE49-F238E27FC236}">
                    <a16:creationId xmlns:a16="http://schemas.microsoft.com/office/drawing/2014/main" id="{6935890D-2979-42BF-AB79-172C519CBBCE}"/>
                  </a:ext>
                </a:extLst>
              </p:cNvPr>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9" name="任意多边形: 形状 18">
                <a:extLst>
                  <a:ext uri="{FF2B5EF4-FFF2-40B4-BE49-F238E27FC236}">
                    <a16:creationId xmlns:a16="http://schemas.microsoft.com/office/drawing/2014/main" id="{51297C63-E8E9-459D-B8DE-AD01DC50C783}"/>
                  </a:ext>
                </a:extLst>
              </p:cNvPr>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0" name="任意多边形: 形状 19">
                <a:extLst>
                  <a:ext uri="{FF2B5EF4-FFF2-40B4-BE49-F238E27FC236}">
                    <a16:creationId xmlns:a16="http://schemas.microsoft.com/office/drawing/2014/main" id="{00779FFB-BF52-4124-838E-60F680687A94}"/>
                  </a:ext>
                </a:extLst>
              </p:cNvPr>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1" name="任意多边形: 形状 20">
                <a:extLst>
                  <a:ext uri="{FF2B5EF4-FFF2-40B4-BE49-F238E27FC236}">
                    <a16:creationId xmlns:a16="http://schemas.microsoft.com/office/drawing/2014/main" id="{346770AC-6ED5-4611-A8F3-36BCCEAC5E8A}"/>
                  </a:ext>
                </a:extLst>
              </p:cNvPr>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id="{AFEC9619-FFD0-4B68-9BF4-2B8057513856}"/>
                  </a:ext>
                </a:extLst>
              </p:cNvPr>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a:extLst>
              <a:ext uri="{FF2B5EF4-FFF2-40B4-BE49-F238E27FC236}">
                <a16:creationId xmlns:a16="http://schemas.microsoft.com/office/drawing/2014/main" id="{B8C37404-2F4D-4ADB-B97C-3F000771C614}"/>
              </a:ext>
            </a:extLst>
          </p:cNvPr>
          <p:cNvGrpSpPr/>
          <p:nvPr/>
        </p:nvGrpSpPr>
        <p:grpSpPr>
          <a:xfrm>
            <a:off x="6414064" y="874567"/>
            <a:ext cx="5040000" cy="1796413"/>
            <a:chOff x="6404013" y="1076780"/>
            <a:chExt cx="5040000" cy="1796413"/>
          </a:xfrm>
        </p:grpSpPr>
        <p:sp>
          <p:nvSpPr>
            <p:cNvPr id="5" name="îśḷídè">
              <a:extLst>
                <a:ext uri="{FF2B5EF4-FFF2-40B4-BE49-F238E27FC236}">
                  <a16:creationId xmlns:a16="http://schemas.microsoft.com/office/drawing/2014/main" id="{F1B836C4-61C2-46F0-A471-922D8CB2D556}"/>
                </a:ext>
              </a:extLst>
            </p:cNvPr>
            <p:cNvSpPr txBox="1"/>
            <p:nvPr/>
          </p:nvSpPr>
          <p:spPr>
            <a:xfrm>
              <a:off x="6404013" y="1608990"/>
              <a:ext cx="5040000" cy="1264203"/>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spc="100" dirty="0">
                  <a:solidFill>
                    <a:schemeClr val="tx1">
                      <a:lumMod val="65000"/>
                      <a:lumOff val="35000"/>
                    </a:schemeClr>
                  </a:solidFill>
                </a:rPr>
                <a:t>观察</a:t>
              </a:r>
              <a:r>
                <a:rPr lang="en-US" altLang="zh-CN" spc="100" dirty="0">
                  <a:solidFill>
                    <a:schemeClr val="tx1">
                      <a:lumMod val="65000"/>
                      <a:lumOff val="35000"/>
                    </a:schemeClr>
                  </a:solidFill>
                </a:rPr>
                <a:t>Cache</a:t>
              </a:r>
              <a:r>
                <a:rPr lang="zh-CN" altLang="en-US" spc="100" dirty="0">
                  <a:solidFill>
                    <a:schemeClr val="tx1">
                      <a:lumMod val="65000"/>
                      <a:lumOff val="35000"/>
                    </a:schemeClr>
                  </a:solidFill>
                </a:rPr>
                <a:t>的访问模式（即</a:t>
              </a:r>
              <a:r>
                <a:rPr lang="zh-CN" altLang="en-US" spc="100" dirty="0">
                  <a:solidFill>
                    <a:schemeClr val="accent4">
                      <a:lumMod val="60000"/>
                      <a:lumOff val="40000"/>
                    </a:schemeClr>
                  </a:solidFill>
                </a:rPr>
                <a:t>是否命中 </a:t>
              </a:r>
              <a:r>
                <a:rPr lang="en-US" altLang="zh-CN" spc="100" dirty="0">
                  <a:solidFill>
                    <a:schemeClr val="tx1">
                      <a:lumMod val="65000"/>
                      <a:lumOff val="35000"/>
                    </a:schemeClr>
                  </a:solidFill>
                </a:rPr>
                <a:t>Cache)</a:t>
              </a:r>
              <a:r>
                <a:rPr lang="zh-CN" altLang="en-US" spc="100" dirty="0">
                  <a:solidFill>
                    <a:schemeClr val="tx1">
                      <a:lumMod val="65000"/>
                      <a:lumOff val="35000"/>
                    </a:schemeClr>
                  </a:solidFill>
                </a:rPr>
                <a:t>来推测密钥，如：</a:t>
              </a:r>
              <a:r>
                <a:rPr lang="en-US" altLang="zh-CN" spc="100" dirty="0">
                  <a:solidFill>
                    <a:schemeClr val="tx1">
                      <a:lumMod val="65000"/>
                      <a:lumOff val="35000"/>
                    </a:schemeClr>
                  </a:solidFill>
                </a:rPr>
                <a:t>AES</a:t>
              </a:r>
              <a:r>
                <a:rPr lang="zh-CN" altLang="en-US" spc="100" dirty="0">
                  <a:solidFill>
                    <a:schemeClr val="tx1">
                      <a:lumMod val="65000"/>
                      <a:lumOff val="35000"/>
                    </a:schemeClr>
                  </a:solidFill>
                </a:rPr>
                <a:t>查表</a:t>
              </a:r>
            </a:p>
          </p:txBody>
        </p:sp>
        <p:sp>
          <p:nvSpPr>
            <p:cNvPr id="6" name="íšļîďé">
              <a:hlinkClick r:id="rId3" action="ppaction://hlinksldjump"/>
              <a:extLst>
                <a:ext uri="{FF2B5EF4-FFF2-40B4-BE49-F238E27FC236}">
                  <a16:creationId xmlns:a16="http://schemas.microsoft.com/office/drawing/2014/main" id="{39E348F0-51A3-44AB-83B4-DF74E44C89B2}"/>
                </a:ext>
              </a:extLst>
            </p:cNvPr>
            <p:cNvSpPr/>
            <p:nvPr/>
          </p:nvSpPr>
          <p:spPr>
            <a:xfrm>
              <a:off x="7010361" y="1109116"/>
              <a:ext cx="3002633" cy="446763"/>
            </a:xfrm>
            <a:prstGeom prst="rect">
              <a:avLst/>
            </a:prstGeom>
          </p:spPr>
          <p:txBody>
            <a:bodyPr wrap="square" anchor="ctr" anchorCtr="0">
              <a:normAutofit/>
            </a:bodyPr>
            <a:lstStyle/>
            <a:p>
              <a:pPr lvl="0"/>
              <a:r>
                <a:rPr lang="en-US" altLang="zh-CN" sz="2000" b="1" spc="100" dirty="0">
                  <a:solidFill>
                    <a:schemeClr val="accent4"/>
                  </a:solidFill>
                </a:rPr>
                <a:t>Cache</a:t>
              </a:r>
              <a:r>
                <a:rPr lang="zh-CN" altLang="en-US" sz="2000" b="1" spc="100" dirty="0">
                  <a:solidFill>
                    <a:schemeClr val="accent4"/>
                  </a:solidFill>
                </a:rPr>
                <a:t>侧信道攻击</a:t>
              </a:r>
            </a:p>
          </p:txBody>
        </p:sp>
        <p:grpSp>
          <p:nvGrpSpPr>
            <p:cNvPr id="23" name="组合 22">
              <a:extLst>
                <a:ext uri="{FF2B5EF4-FFF2-40B4-BE49-F238E27FC236}">
                  <a16:creationId xmlns:a16="http://schemas.microsoft.com/office/drawing/2014/main" id="{68AA3DA6-4061-413B-B13F-DA6B1C5665F2}"/>
                </a:ext>
              </a:extLst>
            </p:cNvPr>
            <p:cNvGrpSpPr>
              <a:grpSpLocks noChangeAspect="1"/>
            </p:cNvGrpSpPr>
            <p:nvPr/>
          </p:nvGrpSpPr>
          <p:grpSpPr>
            <a:xfrm>
              <a:off x="6455703" y="1076780"/>
              <a:ext cx="389234" cy="445806"/>
              <a:chOff x="10118519" y="1372122"/>
              <a:chExt cx="456638" cy="523007"/>
            </a:xfrm>
            <a:solidFill>
              <a:schemeClr val="accent1"/>
            </a:solidFill>
          </p:grpSpPr>
          <p:sp>
            <p:nvSpPr>
              <p:cNvPr id="24" name="任意多边形: 形状 23">
                <a:extLst>
                  <a:ext uri="{FF2B5EF4-FFF2-40B4-BE49-F238E27FC236}">
                    <a16:creationId xmlns:a16="http://schemas.microsoft.com/office/drawing/2014/main" id="{320BB849-D7E1-443F-AFAD-06E602BA336E}"/>
                  </a:ext>
                </a:extLst>
              </p:cNvPr>
              <p:cNvSpPr/>
              <p:nvPr/>
            </p:nvSpPr>
            <p:spPr>
              <a:xfrm>
                <a:off x="10118519" y="1372122"/>
                <a:ext cx="388125" cy="438750"/>
              </a:xfrm>
              <a:custGeom>
                <a:avLst/>
                <a:gdLst>
                  <a:gd name="connsiteX0" fmla="*/ 388901 w 388125"/>
                  <a:gd name="connsiteY0" fmla="*/ 44027 h 438750"/>
                  <a:gd name="connsiteX1" fmla="*/ 344908 w 388125"/>
                  <a:gd name="connsiteY1" fmla="*/ 0 h 438750"/>
                  <a:gd name="connsiteX2" fmla="*/ 42255 w 388125"/>
                  <a:gd name="connsiteY2" fmla="*/ 0 h 438750"/>
                  <a:gd name="connsiteX3" fmla="*/ 0 w 388125"/>
                  <a:gd name="connsiteY3" fmla="*/ 42255 h 438750"/>
                  <a:gd name="connsiteX4" fmla="*/ 0 w 388125"/>
                  <a:gd name="connsiteY4" fmla="*/ 409489 h 438750"/>
                  <a:gd name="connsiteX5" fmla="*/ 44027 w 388125"/>
                  <a:gd name="connsiteY5" fmla="*/ 453516 h 438750"/>
                  <a:gd name="connsiteX6" fmla="*/ 344858 w 388125"/>
                  <a:gd name="connsiteY6" fmla="*/ 453516 h 438750"/>
                  <a:gd name="connsiteX7" fmla="*/ 388884 w 388125"/>
                  <a:gd name="connsiteY7" fmla="*/ 409489 h 438750"/>
                  <a:gd name="connsiteX8" fmla="*/ 388884 w 388125"/>
                  <a:gd name="connsiteY8" fmla="*/ 44027 h 438750"/>
                  <a:gd name="connsiteX9" fmla="*/ 388901 w 388125"/>
                  <a:gd name="connsiteY9" fmla="*/ 44027 h 438750"/>
                  <a:gd name="connsiteX10" fmla="*/ 345043 w 388125"/>
                  <a:gd name="connsiteY10" fmla="*/ 376211 h 438750"/>
                  <a:gd name="connsiteX11" fmla="*/ 311580 w 388125"/>
                  <a:gd name="connsiteY11" fmla="*/ 409674 h 438750"/>
                  <a:gd name="connsiteX12" fmla="*/ 77304 w 388125"/>
                  <a:gd name="connsiteY12" fmla="*/ 409674 h 438750"/>
                  <a:gd name="connsiteX13" fmla="*/ 43841 w 388125"/>
                  <a:gd name="connsiteY13" fmla="*/ 376211 h 438750"/>
                  <a:gd name="connsiteX14" fmla="*/ 43841 w 388125"/>
                  <a:gd name="connsiteY14" fmla="*/ 76174 h 438750"/>
                  <a:gd name="connsiteX15" fmla="*/ 77304 w 388125"/>
                  <a:gd name="connsiteY15" fmla="*/ 42711 h 438750"/>
                  <a:gd name="connsiteX16" fmla="*/ 311580 w 388125"/>
                  <a:gd name="connsiteY16" fmla="*/ 42711 h 438750"/>
                  <a:gd name="connsiteX17" fmla="*/ 345026 w 388125"/>
                  <a:gd name="connsiteY17" fmla="*/ 76174 h 438750"/>
                  <a:gd name="connsiteX18" fmla="*/ 345043 w 388125"/>
                  <a:gd name="connsiteY18" fmla="*/ 376211 h 438750"/>
                  <a:gd name="connsiteX19" fmla="*/ 345043 w 388125"/>
                  <a:gd name="connsiteY19" fmla="*/ 376211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125" h="438750">
                    <a:moveTo>
                      <a:pt x="388901" y="44027"/>
                    </a:moveTo>
                    <a:cubicBezTo>
                      <a:pt x="388901" y="19710"/>
                      <a:pt x="369191" y="0"/>
                      <a:pt x="344908" y="0"/>
                    </a:cubicBezTo>
                    <a:lnTo>
                      <a:pt x="42255" y="0"/>
                    </a:lnTo>
                    <a:cubicBezTo>
                      <a:pt x="18917" y="0"/>
                      <a:pt x="0" y="18917"/>
                      <a:pt x="0" y="42255"/>
                    </a:cubicBezTo>
                    <a:lnTo>
                      <a:pt x="0" y="409489"/>
                    </a:lnTo>
                    <a:cubicBezTo>
                      <a:pt x="0" y="433806"/>
                      <a:pt x="19710" y="453516"/>
                      <a:pt x="44027" y="453516"/>
                    </a:cubicBezTo>
                    <a:lnTo>
                      <a:pt x="344858" y="453516"/>
                    </a:lnTo>
                    <a:cubicBezTo>
                      <a:pt x="369174" y="453516"/>
                      <a:pt x="388884" y="433806"/>
                      <a:pt x="388884" y="409489"/>
                    </a:cubicBezTo>
                    <a:lnTo>
                      <a:pt x="388884" y="44027"/>
                    </a:lnTo>
                    <a:lnTo>
                      <a:pt x="388901" y="44027"/>
                    </a:lnTo>
                    <a:close/>
                    <a:moveTo>
                      <a:pt x="345043" y="376211"/>
                    </a:moveTo>
                    <a:cubicBezTo>
                      <a:pt x="345043" y="394689"/>
                      <a:pt x="330058" y="409674"/>
                      <a:pt x="311580" y="409674"/>
                    </a:cubicBezTo>
                    <a:lnTo>
                      <a:pt x="77304" y="409674"/>
                    </a:lnTo>
                    <a:cubicBezTo>
                      <a:pt x="58826" y="409674"/>
                      <a:pt x="43841" y="394673"/>
                      <a:pt x="43841" y="376211"/>
                    </a:cubicBezTo>
                    <a:lnTo>
                      <a:pt x="43841" y="76174"/>
                    </a:lnTo>
                    <a:cubicBezTo>
                      <a:pt x="43841" y="57696"/>
                      <a:pt x="58826" y="42711"/>
                      <a:pt x="77304" y="42711"/>
                    </a:cubicBezTo>
                    <a:lnTo>
                      <a:pt x="311580" y="42711"/>
                    </a:lnTo>
                    <a:cubicBezTo>
                      <a:pt x="330041" y="42711"/>
                      <a:pt x="345026" y="57696"/>
                      <a:pt x="345026" y="76174"/>
                    </a:cubicBezTo>
                    <a:lnTo>
                      <a:pt x="345043" y="376211"/>
                    </a:lnTo>
                    <a:lnTo>
                      <a:pt x="345043" y="37621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5" name="任意多边形: 形状 24">
                <a:extLst>
                  <a:ext uri="{FF2B5EF4-FFF2-40B4-BE49-F238E27FC236}">
                    <a16:creationId xmlns:a16="http://schemas.microsoft.com/office/drawing/2014/main" id="{3606216F-16B8-4295-948D-DBFB291AFD97}"/>
                  </a:ext>
                </a:extLst>
              </p:cNvPr>
              <p:cNvSpPr/>
              <p:nvPr/>
            </p:nvSpPr>
            <p:spPr>
              <a:xfrm>
                <a:off x="10203907" y="1456379"/>
                <a:ext cx="371250" cy="438750"/>
              </a:xfrm>
              <a:custGeom>
                <a:avLst/>
                <a:gdLst>
                  <a:gd name="connsiteX0" fmla="*/ 320828 w 371250"/>
                  <a:gd name="connsiteY0" fmla="*/ 0 h 438750"/>
                  <a:gd name="connsiteX1" fmla="*/ 320828 w 371250"/>
                  <a:gd name="connsiteY1" fmla="*/ 43858 h 438750"/>
                  <a:gd name="connsiteX2" fmla="*/ 345043 w 371250"/>
                  <a:gd name="connsiteY2" fmla="*/ 68074 h 438750"/>
                  <a:gd name="connsiteX3" fmla="*/ 345043 w 371250"/>
                  <a:gd name="connsiteY3" fmla="*/ 386589 h 438750"/>
                  <a:gd name="connsiteX4" fmla="*/ 320828 w 371250"/>
                  <a:gd name="connsiteY4" fmla="*/ 410805 h 438750"/>
                  <a:gd name="connsiteX5" fmla="*/ 65796 w 371250"/>
                  <a:gd name="connsiteY5" fmla="*/ 410805 h 438750"/>
                  <a:gd name="connsiteX6" fmla="*/ 42711 w 371250"/>
                  <a:gd name="connsiteY6" fmla="*/ 387720 h 438750"/>
                  <a:gd name="connsiteX7" fmla="*/ 0 w 371250"/>
                  <a:gd name="connsiteY7" fmla="*/ 387720 h 438750"/>
                  <a:gd name="connsiteX8" fmla="*/ 0 w 371250"/>
                  <a:gd name="connsiteY8" fmla="*/ 409472 h 438750"/>
                  <a:gd name="connsiteX9" fmla="*/ 44027 w 371250"/>
                  <a:gd name="connsiteY9" fmla="*/ 453499 h 438750"/>
                  <a:gd name="connsiteX10" fmla="*/ 343676 w 371250"/>
                  <a:gd name="connsiteY10" fmla="*/ 453499 h 438750"/>
                  <a:gd name="connsiteX11" fmla="*/ 387686 w 371250"/>
                  <a:gd name="connsiteY11" fmla="*/ 409472 h 438750"/>
                  <a:gd name="connsiteX12" fmla="*/ 387686 w 371250"/>
                  <a:gd name="connsiteY12" fmla="*/ 44027 h 438750"/>
                  <a:gd name="connsiteX13" fmla="*/ 343676 w 371250"/>
                  <a:gd name="connsiteY13" fmla="*/ 0 h 438750"/>
                  <a:gd name="connsiteX14" fmla="*/ 320828 w 371250"/>
                  <a:gd name="connsiteY14" fmla="*/ 0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250" h="438750">
                    <a:moveTo>
                      <a:pt x="320828" y="0"/>
                    </a:moveTo>
                    <a:lnTo>
                      <a:pt x="320828" y="43858"/>
                    </a:lnTo>
                    <a:cubicBezTo>
                      <a:pt x="334193" y="43858"/>
                      <a:pt x="345043" y="54709"/>
                      <a:pt x="345043" y="68074"/>
                    </a:cubicBezTo>
                    <a:lnTo>
                      <a:pt x="345043" y="386589"/>
                    </a:lnTo>
                    <a:cubicBezTo>
                      <a:pt x="345043" y="399954"/>
                      <a:pt x="334193" y="410805"/>
                      <a:pt x="320828" y="410805"/>
                    </a:cubicBezTo>
                    <a:lnTo>
                      <a:pt x="65796" y="410805"/>
                    </a:lnTo>
                    <a:cubicBezTo>
                      <a:pt x="53055" y="410805"/>
                      <a:pt x="42711" y="400478"/>
                      <a:pt x="42711" y="387720"/>
                    </a:cubicBezTo>
                    <a:lnTo>
                      <a:pt x="0" y="387720"/>
                    </a:lnTo>
                    <a:lnTo>
                      <a:pt x="0" y="409472"/>
                    </a:lnTo>
                    <a:cubicBezTo>
                      <a:pt x="0" y="433789"/>
                      <a:pt x="19710" y="453499"/>
                      <a:pt x="44027" y="453499"/>
                    </a:cubicBezTo>
                    <a:lnTo>
                      <a:pt x="343676" y="453499"/>
                    </a:lnTo>
                    <a:cubicBezTo>
                      <a:pt x="367976" y="453499"/>
                      <a:pt x="387686" y="433772"/>
                      <a:pt x="387686" y="409472"/>
                    </a:cubicBezTo>
                    <a:lnTo>
                      <a:pt x="387686" y="44027"/>
                    </a:lnTo>
                    <a:cubicBezTo>
                      <a:pt x="387686" y="19710"/>
                      <a:pt x="367976" y="0"/>
                      <a:pt x="343676" y="0"/>
                    </a:cubicBezTo>
                    <a:lnTo>
                      <a:pt x="320828" y="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6" name="任意多边形: 形状 25">
                <a:extLst>
                  <a:ext uri="{FF2B5EF4-FFF2-40B4-BE49-F238E27FC236}">
                    <a16:creationId xmlns:a16="http://schemas.microsoft.com/office/drawing/2014/main" id="{AA85970C-35D4-44CB-BE40-FAD02971D76E}"/>
                  </a:ext>
                </a:extLst>
              </p:cNvPr>
              <p:cNvSpPr/>
              <p:nvPr/>
            </p:nvSpPr>
            <p:spPr>
              <a:xfrm>
                <a:off x="10196195" y="1471347"/>
                <a:ext cx="236250" cy="33750"/>
              </a:xfrm>
              <a:custGeom>
                <a:avLst/>
                <a:gdLst>
                  <a:gd name="connsiteX0" fmla="*/ 21583 w 236250"/>
                  <a:gd name="connsiteY0" fmla="*/ 42711 h 33750"/>
                  <a:gd name="connsiteX1" fmla="*/ 215831 w 236250"/>
                  <a:gd name="connsiteY1" fmla="*/ 42711 h 33750"/>
                  <a:gd name="connsiteX2" fmla="*/ 237414 w 236250"/>
                  <a:gd name="connsiteY2" fmla="*/ 21364 h 33750"/>
                  <a:gd name="connsiteX3" fmla="*/ 215831 w 236250"/>
                  <a:gd name="connsiteY3" fmla="*/ 0 h 33750"/>
                  <a:gd name="connsiteX4" fmla="*/ 21583 w 236250"/>
                  <a:gd name="connsiteY4" fmla="*/ 0 h 33750"/>
                  <a:gd name="connsiteX5" fmla="*/ 0 w 236250"/>
                  <a:gd name="connsiteY5" fmla="*/ 21364 h 33750"/>
                  <a:gd name="connsiteX6" fmla="*/ 21583 w 236250"/>
                  <a:gd name="connsiteY6" fmla="*/ 42711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711"/>
                    </a:moveTo>
                    <a:lnTo>
                      <a:pt x="215831" y="42711"/>
                    </a:lnTo>
                    <a:cubicBezTo>
                      <a:pt x="227762" y="42711"/>
                      <a:pt x="237414" y="33294"/>
                      <a:pt x="237414" y="21364"/>
                    </a:cubicBezTo>
                    <a:cubicBezTo>
                      <a:pt x="237414" y="9433"/>
                      <a:pt x="227762" y="0"/>
                      <a:pt x="215831" y="0"/>
                    </a:cubicBezTo>
                    <a:lnTo>
                      <a:pt x="21583" y="0"/>
                    </a:lnTo>
                    <a:cubicBezTo>
                      <a:pt x="9653" y="0"/>
                      <a:pt x="0" y="9433"/>
                      <a:pt x="0" y="21364"/>
                    </a:cubicBezTo>
                    <a:cubicBezTo>
                      <a:pt x="17" y="33294"/>
                      <a:pt x="9653" y="42711"/>
                      <a:pt x="21583" y="427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7" name="任意多边形: 形状 26">
                <a:extLst>
                  <a:ext uri="{FF2B5EF4-FFF2-40B4-BE49-F238E27FC236}">
                    <a16:creationId xmlns:a16="http://schemas.microsoft.com/office/drawing/2014/main" id="{819A37C5-EB7C-4052-AC8D-17F2D586AC12}"/>
                  </a:ext>
                </a:extLst>
              </p:cNvPr>
              <p:cNvSpPr/>
              <p:nvPr/>
            </p:nvSpPr>
            <p:spPr>
              <a:xfrm>
                <a:off x="10196195" y="1542914"/>
                <a:ext cx="236250" cy="33750"/>
              </a:xfrm>
              <a:custGeom>
                <a:avLst/>
                <a:gdLst>
                  <a:gd name="connsiteX0" fmla="*/ 21583 w 236250"/>
                  <a:gd name="connsiteY0" fmla="*/ 42694 h 33750"/>
                  <a:gd name="connsiteX1" fmla="*/ 215831 w 236250"/>
                  <a:gd name="connsiteY1" fmla="*/ 42694 h 33750"/>
                  <a:gd name="connsiteX2" fmla="*/ 237414 w 236250"/>
                  <a:gd name="connsiteY2" fmla="*/ 21347 h 33750"/>
                  <a:gd name="connsiteX3" fmla="*/ 215831 w 236250"/>
                  <a:gd name="connsiteY3" fmla="*/ 0 h 33750"/>
                  <a:gd name="connsiteX4" fmla="*/ 21583 w 236250"/>
                  <a:gd name="connsiteY4" fmla="*/ 0 h 33750"/>
                  <a:gd name="connsiteX5" fmla="*/ 0 w 236250"/>
                  <a:gd name="connsiteY5" fmla="*/ 21347 h 33750"/>
                  <a:gd name="connsiteX6" fmla="*/ 21583 w 236250"/>
                  <a:gd name="connsiteY6" fmla="*/ 4269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694"/>
                    </a:moveTo>
                    <a:lnTo>
                      <a:pt x="215831" y="42694"/>
                    </a:lnTo>
                    <a:cubicBezTo>
                      <a:pt x="227762" y="42694"/>
                      <a:pt x="237414" y="33227"/>
                      <a:pt x="237414" y="21347"/>
                    </a:cubicBezTo>
                    <a:cubicBezTo>
                      <a:pt x="237414" y="9416"/>
                      <a:pt x="227762" y="0"/>
                      <a:pt x="215831" y="0"/>
                    </a:cubicBezTo>
                    <a:lnTo>
                      <a:pt x="21583" y="0"/>
                    </a:lnTo>
                    <a:cubicBezTo>
                      <a:pt x="9653" y="0"/>
                      <a:pt x="0" y="9416"/>
                      <a:pt x="0" y="21347"/>
                    </a:cubicBezTo>
                    <a:cubicBezTo>
                      <a:pt x="17" y="33227"/>
                      <a:pt x="9653" y="42694"/>
                      <a:pt x="21583" y="4269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8" name="任意多边形: 形状 27">
                <a:extLst>
                  <a:ext uri="{FF2B5EF4-FFF2-40B4-BE49-F238E27FC236}">
                    <a16:creationId xmlns:a16="http://schemas.microsoft.com/office/drawing/2014/main" id="{492E7BDD-EF54-40A8-8103-974208AD148B}"/>
                  </a:ext>
                </a:extLst>
              </p:cNvPr>
              <p:cNvSpPr/>
              <p:nvPr/>
            </p:nvSpPr>
            <p:spPr>
              <a:xfrm>
                <a:off x="10196195" y="1614464"/>
                <a:ext cx="236250" cy="33750"/>
              </a:xfrm>
              <a:custGeom>
                <a:avLst/>
                <a:gdLst>
                  <a:gd name="connsiteX0" fmla="*/ 21583 w 236250"/>
                  <a:gd name="connsiteY0" fmla="*/ 42694 h 33750"/>
                  <a:gd name="connsiteX1" fmla="*/ 215831 w 236250"/>
                  <a:gd name="connsiteY1" fmla="*/ 42694 h 33750"/>
                  <a:gd name="connsiteX2" fmla="*/ 237414 w 236250"/>
                  <a:gd name="connsiteY2" fmla="*/ 21347 h 33750"/>
                  <a:gd name="connsiteX3" fmla="*/ 215831 w 236250"/>
                  <a:gd name="connsiteY3" fmla="*/ 0 h 33750"/>
                  <a:gd name="connsiteX4" fmla="*/ 21583 w 236250"/>
                  <a:gd name="connsiteY4" fmla="*/ 0 h 33750"/>
                  <a:gd name="connsiteX5" fmla="*/ 0 w 236250"/>
                  <a:gd name="connsiteY5" fmla="*/ 21347 h 33750"/>
                  <a:gd name="connsiteX6" fmla="*/ 21583 w 236250"/>
                  <a:gd name="connsiteY6" fmla="*/ 4269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694"/>
                    </a:moveTo>
                    <a:lnTo>
                      <a:pt x="215831" y="42694"/>
                    </a:lnTo>
                    <a:cubicBezTo>
                      <a:pt x="227762" y="42694"/>
                      <a:pt x="237414" y="33244"/>
                      <a:pt x="237414" y="21347"/>
                    </a:cubicBezTo>
                    <a:cubicBezTo>
                      <a:pt x="237414" y="9433"/>
                      <a:pt x="227762" y="0"/>
                      <a:pt x="215831" y="0"/>
                    </a:cubicBezTo>
                    <a:lnTo>
                      <a:pt x="21583" y="0"/>
                    </a:lnTo>
                    <a:cubicBezTo>
                      <a:pt x="9653" y="0"/>
                      <a:pt x="0" y="9433"/>
                      <a:pt x="0" y="21347"/>
                    </a:cubicBezTo>
                    <a:cubicBezTo>
                      <a:pt x="17" y="33244"/>
                      <a:pt x="9653" y="42694"/>
                      <a:pt x="21583" y="4269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29" name="任意多边形: 形状 28">
                <a:extLst>
                  <a:ext uri="{FF2B5EF4-FFF2-40B4-BE49-F238E27FC236}">
                    <a16:creationId xmlns:a16="http://schemas.microsoft.com/office/drawing/2014/main" id="{D606ACBD-0DCD-4BEB-AE1F-ECEF0D571D8B}"/>
                  </a:ext>
                </a:extLst>
              </p:cNvPr>
              <p:cNvSpPr/>
              <p:nvPr/>
            </p:nvSpPr>
            <p:spPr>
              <a:xfrm>
                <a:off x="10196195" y="1683668"/>
                <a:ext cx="236250" cy="33750"/>
              </a:xfrm>
              <a:custGeom>
                <a:avLst/>
                <a:gdLst>
                  <a:gd name="connsiteX0" fmla="*/ 21583 w 236250"/>
                  <a:gd name="connsiteY0" fmla="*/ 42727 h 33750"/>
                  <a:gd name="connsiteX1" fmla="*/ 215831 w 236250"/>
                  <a:gd name="connsiteY1" fmla="*/ 42727 h 33750"/>
                  <a:gd name="connsiteX2" fmla="*/ 237414 w 236250"/>
                  <a:gd name="connsiteY2" fmla="*/ 21364 h 33750"/>
                  <a:gd name="connsiteX3" fmla="*/ 215831 w 236250"/>
                  <a:gd name="connsiteY3" fmla="*/ 0 h 33750"/>
                  <a:gd name="connsiteX4" fmla="*/ 21583 w 236250"/>
                  <a:gd name="connsiteY4" fmla="*/ 0 h 33750"/>
                  <a:gd name="connsiteX5" fmla="*/ 0 w 236250"/>
                  <a:gd name="connsiteY5" fmla="*/ 21364 h 33750"/>
                  <a:gd name="connsiteX6" fmla="*/ 21583 w 236250"/>
                  <a:gd name="connsiteY6" fmla="*/ 42727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727"/>
                    </a:moveTo>
                    <a:lnTo>
                      <a:pt x="215831" y="42727"/>
                    </a:lnTo>
                    <a:cubicBezTo>
                      <a:pt x="227762" y="42727"/>
                      <a:pt x="237414" y="33294"/>
                      <a:pt x="237414" y="21364"/>
                    </a:cubicBezTo>
                    <a:cubicBezTo>
                      <a:pt x="237414" y="9467"/>
                      <a:pt x="227762" y="0"/>
                      <a:pt x="215831" y="0"/>
                    </a:cubicBezTo>
                    <a:lnTo>
                      <a:pt x="21583" y="0"/>
                    </a:lnTo>
                    <a:cubicBezTo>
                      <a:pt x="9653" y="0"/>
                      <a:pt x="0" y="9467"/>
                      <a:pt x="0" y="21364"/>
                    </a:cubicBezTo>
                    <a:cubicBezTo>
                      <a:pt x="17" y="33294"/>
                      <a:pt x="9653" y="42727"/>
                      <a:pt x="21583" y="4272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pic>
        <p:nvPicPr>
          <p:cNvPr id="33" name="图片 32">
            <a:extLst>
              <a:ext uri="{FF2B5EF4-FFF2-40B4-BE49-F238E27FC236}">
                <a16:creationId xmlns:a16="http://schemas.microsoft.com/office/drawing/2014/main" id="{94E8E8AB-C73B-4228-9088-7BCAD40FFA5C}"/>
              </a:ext>
            </a:extLst>
          </p:cNvPr>
          <p:cNvPicPr>
            <a:picLocks noChangeAspect="1"/>
          </p:cNvPicPr>
          <p:nvPr/>
        </p:nvPicPr>
        <p:blipFill>
          <a:blip r:embed="rId4"/>
          <a:stretch>
            <a:fillRect/>
          </a:stretch>
        </p:blipFill>
        <p:spPr>
          <a:xfrm>
            <a:off x="985023" y="2773061"/>
            <a:ext cx="4492854" cy="3268994"/>
          </a:xfrm>
          <a:prstGeom prst="rect">
            <a:avLst/>
          </a:prstGeom>
        </p:spPr>
      </p:pic>
      <p:sp>
        <p:nvSpPr>
          <p:cNvPr id="34" name="矩形 33">
            <a:extLst>
              <a:ext uri="{FF2B5EF4-FFF2-40B4-BE49-F238E27FC236}">
                <a16:creationId xmlns:a16="http://schemas.microsoft.com/office/drawing/2014/main" id="{89E92C68-C2CE-4C49-BD98-21E865622206}"/>
              </a:ext>
            </a:extLst>
          </p:cNvPr>
          <p:cNvSpPr/>
          <p:nvPr/>
        </p:nvSpPr>
        <p:spPr>
          <a:xfrm>
            <a:off x="2063931" y="5129299"/>
            <a:ext cx="3218688" cy="433687"/>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pic>
        <p:nvPicPr>
          <p:cNvPr id="35" name="图片 34">
            <a:extLst>
              <a:ext uri="{FF2B5EF4-FFF2-40B4-BE49-F238E27FC236}">
                <a16:creationId xmlns:a16="http://schemas.microsoft.com/office/drawing/2014/main" id="{CC5E29E2-C449-4F58-B045-7620A52B2651}"/>
              </a:ext>
            </a:extLst>
          </p:cNvPr>
          <p:cNvPicPr>
            <a:picLocks noChangeAspect="1"/>
          </p:cNvPicPr>
          <p:nvPr/>
        </p:nvPicPr>
        <p:blipFill>
          <a:blip r:embed="rId5"/>
          <a:stretch>
            <a:fillRect/>
          </a:stretch>
        </p:blipFill>
        <p:spPr>
          <a:xfrm>
            <a:off x="6521913" y="2385244"/>
            <a:ext cx="4575145" cy="2334788"/>
          </a:xfrm>
          <a:prstGeom prst="rect">
            <a:avLst/>
          </a:prstGeom>
        </p:spPr>
      </p:pic>
      <p:grpSp>
        <p:nvGrpSpPr>
          <p:cNvPr id="46" name="组合 45">
            <a:extLst>
              <a:ext uri="{FF2B5EF4-FFF2-40B4-BE49-F238E27FC236}">
                <a16:creationId xmlns:a16="http://schemas.microsoft.com/office/drawing/2014/main" id="{4AD5E9A1-275D-4971-B2DA-983E98BA6E7B}"/>
              </a:ext>
            </a:extLst>
          </p:cNvPr>
          <p:cNvGrpSpPr/>
          <p:nvPr/>
        </p:nvGrpSpPr>
        <p:grpSpPr>
          <a:xfrm>
            <a:off x="6873410" y="2670980"/>
            <a:ext cx="4147274" cy="2061191"/>
            <a:chOff x="6873410" y="2871327"/>
            <a:chExt cx="4147274" cy="2061191"/>
          </a:xfrm>
        </p:grpSpPr>
        <p:sp>
          <p:nvSpPr>
            <p:cNvPr id="36" name="矩形 35">
              <a:extLst>
                <a:ext uri="{FF2B5EF4-FFF2-40B4-BE49-F238E27FC236}">
                  <a16:creationId xmlns:a16="http://schemas.microsoft.com/office/drawing/2014/main" id="{1D3D8A64-ED54-4483-A03F-1BA95A3674C9}"/>
                </a:ext>
              </a:extLst>
            </p:cNvPr>
            <p:cNvSpPr/>
            <p:nvPr/>
          </p:nvSpPr>
          <p:spPr>
            <a:xfrm>
              <a:off x="6873410" y="2873192"/>
              <a:ext cx="518845" cy="2059326"/>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37" name="矩形 36">
              <a:extLst>
                <a:ext uri="{FF2B5EF4-FFF2-40B4-BE49-F238E27FC236}">
                  <a16:creationId xmlns:a16="http://schemas.microsoft.com/office/drawing/2014/main" id="{639C3C16-7A74-4283-A2C8-2951051C5D38}"/>
                </a:ext>
              </a:extLst>
            </p:cNvPr>
            <p:cNvSpPr/>
            <p:nvPr/>
          </p:nvSpPr>
          <p:spPr>
            <a:xfrm>
              <a:off x="7392256" y="2873192"/>
              <a:ext cx="518845" cy="2059326"/>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38" name="矩形 37">
              <a:extLst>
                <a:ext uri="{FF2B5EF4-FFF2-40B4-BE49-F238E27FC236}">
                  <a16:creationId xmlns:a16="http://schemas.microsoft.com/office/drawing/2014/main" id="{38C6C4A7-B3D6-41A9-9659-76E968FC68FB}"/>
                </a:ext>
              </a:extLst>
            </p:cNvPr>
            <p:cNvSpPr/>
            <p:nvPr/>
          </p:nvSpPr>
          <p:spPr>
            <a:xfrm>
              <a:off x="7908753" y="2873192"/>
              <a:ext cx="518845" cy="2059326"/>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40" name="矩形 39">
              <a:extLst>
                <a:ext uri="{FF2B5EF4-FFF2-40B4-BE49-F238E27FC236}">
                  <a16:creationId xmlns:a16="http://schemas.microsoft.com/office/drawing/2014/main" id="{76865ADD-9927-4034-B308-130CBAE385BE}"/>
                </a:ext>
              </a:extLst>
            </p:cNvPr>
            <p:cNvSpPr/>
            <p:nvPr/>
          </p:nvSpPr>
          <p:spPr>
            <a:xfrm>
              <a:off x="8431154" y="2871327"/>
              <a:ext cx="518845" cy="2059326"/>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41" name="矩形 40">
              <a:extLst>
                <a:ext uri="{FF2B5EF4-FFF2-40B4-BE49-F238E27FC236}">
                  <a16:creationId xmlns:a16="http://schemas.microsoft.com/office/drawing/2014/main" id="{D3A99F14-119C-47B2-ABC5-96B2D123870F}"/>
                </a:ext>
              </a:extLst>
            </p:cNvPr>
            <p:cNvSpPr/>
            <p:nvPr/>
          </p:nvSpPr>
          <p:spPr>
            <a:xfrm>
              <a:off x="8950000" y="2871327"/>
              <a:ext cx="518845" cy="2059326"/>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42" name="矩形 41">
              <a:extLst>
                <a:ext uri="{FF2B5EF4-FFF2-40B4-BE49-F238E27FC236}">
                  <a16:creationId xmlns:a16="http://schemas.microsoft.com/office/drawing/2014/main" id="{16B84D32-0539-44D1-AADA-29EAC2C3B2BD}"/>
                </a:ext>
              </a:extLst>
            </p:cNvPr>
            <p:cNvSpPr/>
            <p:nvPr/>
          </p:nvSpPr>
          <p:spPr>
            <a:xfrm>
              <a:off x="9466497" y="2871327"/>
              <a:ext cx="518845" cy="2059326"/>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43" name="矩形 42">
              <a:extLst>
                <a:ext uri="{FF2B5EF4-FFF2-40B4-BE49-F238E27FC236}">
                  <a16:creationId xmlns:a16="http://schemas.microsoft.com/office/drawing/2014/main" id="{A5E8A75C-FC83-43C1-977C-F5583C8EB844}"/>
                </a:ext>
              </a:extLst>
            </p:cNvPr>
            <p:cNvSpPr/>
            <p:nvPr/>
          </p:nvSpPr>
          <p:spPr>
            <a:xfrm>
              <a:off x="9982993" y="2871327"/>
              <a:ext cx="518845" cy="2059326"/>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44" name="矩形 43">
              <a:extLst>
                <a:ext uri="{FF2B5EF4-FFF2-40B4-BE49-F238E27FC236}">
                  <a16:creationId xmlns:a16="http://schemas.microsoft.com/office/drawing/2014/main" id="{80637DEB-8D2B-4DFB-BB22-A8C439C4AFFD}"/>
                </a:ext>
              </a:extLst>
            </p:cNvPr>
            <p:cNvSpPr/>
            <p:nvPr/>
          </p:nvSpPr>
          <p:spPr>
            <a:xfrm>
              <a:off x="10501839" y="2871327"/>
              <a:ext cx="518845" cy="2059326"/>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FBDF99AB-26E0-429D-9C36-969372B69489}"/>
              </a:ext>
            </a:extLst>
          </p:cNvPr>
          <p:cNvGrpSpPr/>
          <p:nvPr/>
        </p:nvGrpSpPr>
        <p:grpSpPr>
          <a:xfrm>
            <a:off x="5653434" y="4821476"/>
            <a:ext cx="5371925" cy="948786"/>
            <a:chOff x="5653434" y="4821476"/>
            <a:chExt cx="5371925" cy="948786"/>
          </a:xfrm>
        </p:grpSpPr>
        <p:sp>
          <p:nvSpPr>
            <p:cNvPr id="47" name="right-arrow_339913">
              <a:extLst>
                <a:ext uri="{FF2B5EF4-FFF2-40B4-BE49-F238E27FC236}">
                  <a16:creationId xmlns:a16="http://schemas.microsoft.com/office/drawing/2014/main" id="{4A344FEA-2CCB-4D0A-8374-6B83E6065AD9}"/>
                </a:ext>
              </a:extLst>
            </p:cNvPr>
            <p:cNvSpPr>
              <a:spLocks noChangeAspect="1"/>
            </p:cNvSpPr>
            <p:nvPr/>
          </p:nvSpPr>
          <p:spPr bwMode="auto">
            <a:xfrm rot="5400000">
              <a:off x="7500513" y="4376860"/>
              <a:ext cx="244236" cy="1133468"/>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a:solidFill>
                <a:schemeClr val="accent4">
                  <a:lumMod val="60000"/>
                  <a:lumOff val="40000"/>
                </a:schemeClr>
              </a:solidFill>
            </a:ln>
          </p:spPr>
        </p:sp>
        <p:grpSp>
          <p:nvGrpSpPr>
            <p:cNvPr id="48" name="组合 47">
              <a:extLst>
                <a:ext uri="{FF2B5EF4-FFF2-40B4-BE49-F238E27FC236}">
                  <a16:creationId xmlns:a16="http://schemas.microsoft.com/office/drawing/2014/main" id="{62CE3AB5-113C-4FBA-B85F-F6C6720056C5}"/>
                </a:ext>
              </a:extLst>
            </p:cNvPr>
            <p:cNvGrpSpPr/>
            <p:nvPr/>
          </p:nvGrpSpPr>
          <p:grpSpPr>
            <a:xfrm>
              <a:off x="6878085" y="5156327"/>
              <a:ext cx="4147274" cy="613935"/>
              <a:chOff x="6873410" y="2871327"/>
              <a:chExt cx="4147274" cy="2061191"/>
            </a:xfrm>
            <a:solidFill>
              <a:srgbClr val="00B0F0"/>
            </a:solidFill>
          </p:grpSpPr>
          <p:sp>
            <p:nvSpPr>
              <p:cNvPr id="49" name="矩形 48">
                <a:extLst>
                  <a:ext uri="{FF2B5EF4-FFF2-40B4-BE49-F238E27FC236}">
                    <a16:creationId xmlns:a16="http://schemas.microsoft.com/office/drawing/2014/main" id="{1A89B4E6-FF7E-4303-AFAE-92CBDB8265B4}"/>
                  </a:ext>
                </a:extLst>
              </p:cNvPr>
              <p:cNvSpPr/>
              <p:nvPr/>
            </p:nvSpPr>
            <p:spPr>
              <a:xfrm>
                <a:off x="6873410"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0" name="矩形 49">
                <a:extLst>
                  <a:ext uri="{FF2B5EF4-FFF2-40B4-BE49-F238E27FC236}">
                    <a16:creationId xmlns:a16="http://schemas.microsoft.com/office/drawing/2014/main" id="{ACA4BAB5-78C2-42E0-9130-40B4AB78CB26}"/>
                  </a:ext>
                </a:extLst>
              </p:cNvPr>
              <p:cNvSpPr/>
              <p:nvPr/>
            </p:nvSpPr>
            <p:spPr>
              <a:xfrm>
                <a:off x="7392256"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1" name="矩形 50">
                <a:extLst>
                  <a:ext uri="{FF2B5EF4-FFF2-40B4-BE49-F238E27FC236}">
                    <a16:creationId xmlns:a16="http://schemas.microsoft.com/office/drawing/2014/main" id="{9C8C9643-5A5D-4F41-B2DF-F76A596484B3}"/>
                  </a:ext>
                </a:extLst>
              </p:cNvPr>
              <p:cNvSpPr/>
              <p:nvPr/>
            </p:nvSpPr>
            <p:spPr>
              <a:xfrm>
                <a:off x="7908753"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2" name="矩形 51">
                <a:extLst>
                  <a:ext uri="{FF2B5EF4-FFF2-40B4-BE49-F238E27FC236}">
                    <a16:creationId xmlns:a16="http://schemas.microsoft.com/office/drawing/2014/main" id="{CC73BD57-442E-475D-9FC6-6CB8F4F0BAEA}"/>
                  </a:ext>
                </a:extLst>
              </p:cNvPr>
              <p:cNvSpPr/>
              <p:nvPr/>
            </p:nvSpPr>
            <p:spPr>
              <a:xfrm>
                <a:off x="8431154" y="2871327"/>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3" name="矩形 52">
                <a:extLst>
                  <a:ext uri="{FF2B5EF4-FFF2-40B4-BE49-F238E27FC236}">
                    <a16:creationId xmlns:a16="http://schemas.microsoft.com/office/drawing/2014/main" id="{382146CC-5C0B-47DC-8BDB-65BD40FFC80E}"/>
                  </a:ext>
                </a:extLst>
              </p:cNvPr>
              <p:cNvSpPr/>
              <p:nvPr/>
            </p:nvSpPr>
            <p:spPr>
              <a:xfrm>
                <a:off x="8950000" y="2871327"/>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4" name="矩形 53">
                <a:extLst>
                  <a:ext uri="{FF2B5EF4-FFF2-40B4-BE49-F238E27FC236}">
                    <a16:creationId xmlns:a16="http://schemas.microsoft.com/office/drawing/2014/main" id="{ECC50DC2-1CB7-434D-B04D-F021AA7F1FD4}"/>
                  </a:ext>
                </a:extLst>
              </p:cNvPr>
              <p:cNvSpPr/>
              <p:nvPr/>
            </p:nvSpPr>
            <p:spPr>
              <a:xfrm>
                <a:off x="9466497" y="2871327"/>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5" name="矩形 54">
                <a:extLst>
                  <a:ext uri="{FF2B5EF4-FFF2-40B4-BE49-F238E27FC236}">
                    <a16:creationId xmlns:a16="http://schemas.microsoft.com/office/drawing/2014/main" id="{CCD20B32-410E-4F16-9623-5D279B0113EA}"/>
                  </a:ext>
                </a:extLst>
              </p:cNvPr>
              <p:cNvSpPr/>
              <p:nvPr/>
            </p:nvSpPr>
            <p:spPr>
              <a:xfrm>
                <a:off x="9982993" y="2871327"/>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56" name="矩形 55">
                <a:extLst>
                  <a:ext uri="{FF2B5EF4-FFF2-40B4-BE49-F238E27FC236}">
                    <a16:creationId xmlns:a16="http://schemas.microsoft.com/office/drawing/2014/main" id="{6A4EC593-89FF-44B6-9760-FBD7B389F2DE}"/>
                  </a:ext>
                </a:extLst>
              </p:cNvPr>
              <p:cNvSpPr/>
              <p:nvPr/>
            </p:nvSpPr>
            <p:spPr>
              <a:xfrm>
                <a:off x="10501839" y="2871327"/>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sp>
          <p:nvSpPr>
            <p:cNvPr id="57" name="îṣlîḍe">
              <a:hlinkClick r:id="" action="ppaction://noaction"/>
              <a:extLst>
                <a:ext uri="{FF2B5EF4-FFF2-40B4-BE49-F238E27FC236}">
                  <a16:creationId xmlns:a16="http://schemas.microsoft.com/office/drawing/2014/main" id="{C7668F0B-CB88-4CD0-B997-392723C09C24}"/>
                </a:ext>
              </a:extLst>
            </p:cNvPr>
            <p:cNvSpPr/>
            <p:nvPr/>
          </p:nvSpPr>
          <p:spPr>
            <a:xfrm>
              <a:off x="5653434" y="5189132"/>
              <a:ext cx="1291115" cy="446763"/>
            </a:xfrm>
            <a:prstGeom prst="rect">
              <a:avLst/>
            </a:prstGeom>
          </p:spPr>
          <p:txBody>
            <a:bodyPr wrap="square" anchor="ctr" anchorCtr="0">
              <a:normAutofit/>
            </a:bodyPr>
            <a:lstStyle/>
            <a:p>
              <a:pPr lvl="0"/>
              <a:r>
                <a:rPr lang="en-US" altLang="zh-CN" sz="2000" b="1" dirty="0">
                  <a:solidFill>
                    <a:srgbClr val="00B0F0"/>
                  </a:solidFill>
                </a:rPr>
                <a:t>memory</a:t>
              </a:r>
              <a:endParaRPr lang="zh-CN" altLang="en-US" sz="2000" b="1" dirty="0">
                <a:solidFill>
                  <a:srgbClr val="00B0F0"/>
                </a:solidFill>
              </a:endParaRPr>
            </a:p>
          </p:txBody>
        </p:sp>
        <p:sp>
          <p:nvSpPr>
            <p:cNvPr id="61" name="right-arrow_339913">
              <a:extLst>
                <a:ext uri="{FF2B5EF4-FFF2-40B4-BE49-F238E27FC236}">
                  <a16:creationId xmlns:a16="http://schemas.microsoft.com/office/drawing/2014/main" id="{2BF9D7AB-2F2E-435B-8D7D-64ECF3525A1C}"/>
                </a:ext>
              </a:extLst>
            </p:cNvPr>
            <p:cNvSpPr>
              <a:spLocks noChangeAspect="1"/>
            </p:cNvSpPr>
            <p:nvPr/>
          </p:nvSpPr>
          <p:spPr bwMode="auto">
            <a:xfrm rot="5400000">
              <a:off x="10062963" y="4376860"/>
              <a:ext cx="244236" cy="1133468"/>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4"/>
            </a:solidFill>
            <a:ln>
              <a:solidFill>
                <a:schemeClr val="accent4">
                  <a:lumMod val="60000"/>
                  <a:lumOff val="40000"/>
                </a:schemeClr>
              </a:solidFill>
            </a:ln>
          </p:spPr>
        </p:sp>
      </p:grpSp>
      <p:grpSp>
        <p:nvGrpSpPr>
          <p:cNvPr id="71" name="组合 70">
            <a:extLst>
              <a:ext uri="{FF2B5EF4-FFF2-40B4-BE49-F238E27FC236}">
                <a16:creationId xmlns:a16="http://schemas.microsoft.com/office/drawing/2014/main" id="{5C9EAD51-41BB-4C3E-841A-995C64EC2BE6}"/>
              </a:ext>
            </a:extLst>
          </p:cNvPr>
          <p:cNvGrpSpPr/>
          <p:nvPr/>
        </p:nvGrpSpPr>
        <p:grpSpPr>
          <a:xfrm>
            <a:off x="5653433" y="6119507"/>
            <a:ext cx="2795355" cy="613380"/>
            <a:chOff x="5653433" y="6119507"/>
            <a:chExt cx="2795355" cy="613380"/>
          </a:xfrm>
        </p:grpSpPr>
        <p:grpSp>
          <p:nvGrpSpPr>
            <p:cNvPr id="62" name="组合 61">
              <a:extLst>
                <a:ext uri="{FF2B5EF4-FFF2-40B4-BE49-F238E27FC236}">
                  <a16:creationId xmlns:a16="http://schemas.microsoft.com/office/drawing/2014/main" id="{10D2DB4B-954E-4392-B4D7-7CE645FEB2CA}"/>
                </a:ext>
              </a:extLst>
            </p:cNvPr>
            <p:cNvGrpSpPr/>
            <p:nvPr/>
          </p:nvGrpSpPr>
          <p:grpSpPr>
            <a:xfrm>
              <a:off x="6894600" y="6119507"/>
              <a:ext cx="1554188" cy="613380"/>
              <a:chOff x="8171731" y="6187959"/>
              <a:chExt cx="1554188" cy="613380"/>
            </a:xfrm>
            <a:solidFill>
              <a:srgbClr val="92D050"/>
            </a:solidFill>
          </p:grpSpPr>
          <p:sp>
            <p:nvSpPr>
              <p:cNvPr id="58" name="矩形 57">
                <a:extLst>
                  <a:ext uri="{FF2B5EF4-FFF2-40B4-BE49-F238E27FC236}">
                    <a16:creationId xmlns:a16="http://schemas.microsoft.com/office/drawing/2014/main" id="{35A0F469-2663-4ABF-82AF-5FF8EE5301D5}"/>
                  </a:ext>
                </a:extLst>
              </p:cNvPr>
              <p:cNvSpPr/>
              <p:nvPr/>
            </p:nvSpPr>
            <p:spPr>
              <a:xfrm>
                <a:off x="8171731"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92D050"/>
                  </a:solidFill>
                  <a:effectLst/>
                  <a:uLnTx/>
                  <a:uFillTx/>
                  <a:latin typeface="Arial" panose="020B0604020202020204"/>
                  <a:ea typeface="微软雅黑" panose="020B0503020204020204" pitchFamily="34" charset="-122"/>
                  <a:cs typeface="+mn-cs"/>
                </a:endParaRPr>
              </a:p>
            </p:txBody>
          </p:sp>
          <p:sp>
            <p:nvSpPr>
              <p:cNvPr id="59" name="矩形 58">
                <a:extLst>
                  <a:ext uri="{FF2B5EF4-FFF2-40B4-BE49-F238E27FC236}">
                    <a16:creationId xmlns:a16="http://schemas.microsoft.com/office/drawing/2014/main" id="{04721085-109B-48D3-A669-3F6FB97424B9}"/>
                  </a:ext>
                </a:extLst>
              </p:cNvPr>
              <p:cNvSpPr/>
              <p:nvPr/>
            </p:nvSpPr>
            <p:spPr>
              <a:xfrm>
                <a:off x="8690577"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92D050"/>
                  </a:solidFill>
                  <a:effectLst/>
                  <a:uLnTx/>
                  <a:uFillTx/>
                  <a:latin typeface="Arial" panose="020B0604020202020204"/>
                  <a:ea typeface="微软雅黑" panose="020B0503020204020204" pitchFamily="34" charset="-122"/>
                  <a:cs typeface="+mn-cs"/>
                </a:endParaRPr>
              </a:p>
            </p:txBody>
          </p:sp>
          <p:sp>
            <p:nvSpPr>
              <p:cNvPr id="60" name="矩形 59">
                <a:extLst>
                  <a:ext uri="{FF2B5EF4-FFF2-40B4-BE49-F238E27FC236}">
                    <a16:creationId xmlns:a16="http://schemas.microsoft.com/office/drawing/2014/main" id="{5F6A739B-C5BF-4F05-AF36-D78D8D69B305}"/>
                  </a:ext>
                </a:extLst>
              </p:cNvPr>
              <p:cNvSpPr/>
              <p:nvPr/>
            </p:nvSpPr>
            <p:spPr>
              <a:xfrm>
                <a:off x="9207074" y="6187959"/>
                <a:ext cx="518845" cy="613380"/>
              </a:xfrm>
              <a:prstGeom prst="rect">
                <a:avLst/>
              </a:prstGeom>
              <a:grp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rgbClr val="92D050"/>
                  </a:solidFill>
                  <a:effectLst/>
                  <a:uLnTx/>
                  <a:uFillTx/>
                  <a:latin typeface="Arial" panose="020B0604020202020204"/>
                  <a:ea typeface="微软雅黑" panose="020B0503020204020204" pitchFamily="34" charset="-122"/>
                  <a:cs typeface="+mn-cs"/>
                </a:endParaRPr>
              </a:p>
            </p:txBody>
          </p:sp>
        </p:grpSp>
        <p:sp>
          <p:nvSpPr>
            <p:cNvPr id="64" name="îṣlîḍe">
              <a:hlinkClick r:id="" action="ppaction://noaction"/>
              <a:extLst>
                <a:ext uri="{FF2B5EF4-FFF2-40B4-BE49-F238E27FC236}">
                  <a16:creationId xmlns:a16="http://schemas.microsoft.com/office/drawing/2014/main" id="{14C61F23-0880-411A-AA5A-D22A3AD4DF6D}"/>
                </a:ext>
              </a:extLst>
            </p:cNvPr>
            <p:cNvSpPr/>
            <p:nvPr/>
          </p:nvSpPr>
          <p:spPr>
            <a:xfrm>
              <a:off x="5653433" y="6125412"/>
              <a:ext cx="1291115" cy="446763"/>
            </a:xfrm>
            <a:prstGeom prst="rect">
              <a:avLst/>
            </a:prstGeom>
          </p:spPr>
          <p:txBody>
            <a:bodyPr wrap="square" anchor="ctr" anchorCtr="0">
              <a:normAutofit/>
            </a:bodyPr>
            <a:lstStyle/>
            <a:p>
              <a:pPr lvl="0"/>
              <a:r>
                <a:rPr lang="en-US" altLang="zh-CN" sz="2000" b="1" dirty="0">
                  <a:solidFill>
                    <a:srgbClr val="92D050"/>
                  </a:solidFill>
                </a:rPr>
                <a:t>Cache</a:t>
              </a:r>
            </a:p>
          </p:txBody>
        </p:sp>
      </p:grpSp>
      <p:sp>
        <p:nvSpPr>
          <p:cNvPr id="63" name="right-arrow_339913">
            <a:extLst>
              <a:ext uri="{FF2B5EF4-FFF2-40B4-BE49-F238E27FC236}">
                <a16:creationId xmlns:a16="http://schemas.microsoft.com/office/drawing/2014/main" id="{1834468C-914E-4B0E-A295-5A0AF666FE33}"/>
              </a:ext>
            </a:extLst>
          </p:cNvPr>
          <p:cNvSpPr>
            <a:spLocks noChangeAspect="1"/>
          </p:cNvSpPr>
          <p:nvPr/>
        </p:nvSpPr>
        <p:spPr bwMode="auto">
          <a:xfrm rot="5400000">
            <a:off x="7500513" y="5341350"/>
            <a:ext cx="244236" cy="1133468"/>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rgbClr val="00B0F0"/>
          </a:solidFill>
          <a:ln>
            <a:solidFill>
              <a:srgbClr val="00B0F0"/>
            </a:solidFill>
          </a:ln>
        </p:spPr>
      </p:sp>
      <p:sp>
        <p:nvSpPr>
          <p:cNvPr id="65" name="right-arrow_339913">
            <a:extLst>
              <a:ext uri="{FF2B5EF4-FFF2-40B4-BE49-F238E27FC236}">
                <a16:creationId xmlns:a16="http://schemas.microsoft.com/office/drawing/2014/main" id="{464295EA-0F9C-4144-9F26-75F8A3B22DAA}"/>
              </a:ext>
            </a:extLst>
          </p:cNvPr>
          <p:cNvSpPr>
            <a:spLocks noChangeAspect="1"/>
          </p:cNvSpPr>
          <p:nvPr/>
        </p:nvSpPr>
        <p:spPr bwMode="auto">
          <a:xfrm>
            <a:off x="8789764" y="6095673"/>
            <a:ext cx="594103" cy="613381"/>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rgbClr val="92D050"/>
          </a:solidFill>
          <a:ln>
            <a:solidFill>
              <a:srgbClr val="92D050"/>
            </a:solidFill>
          </a:ln>
        </p:spPr>
      </p:sp>
      <p:pic>
        <p:nvPicPr>
          <p:cNvPr id="67" name="图片 66">
            <a:extLst>
              <a:ext uri="{FF2B5EF4-FFF2-40B4-BE49-F238E27FC236}">
                <a16:creationId xmlns:a16="http://schemas.microsoft.com/office/drawing/2014/main" id="{AA22292B-1AE4-4BC4-B8F0-9AEB5E3C6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1688" y="5860322"/>
            <a:ext cx="921626" cy="921626"/>
          </a:xfrm>
          <a:prstGeom prst="rect">
            <a:avLst/>
          </a:prstGeom>
        </p:spPr>
      </p:pic>
    </p:spTree>
    <p:extLst>
      <p:ext uri="{BB962C8B-B14F-4D97-AF65-F5344CB8AC3E}">
        <p14:creationId xmlns:p14="http://schemas.microsoft.com/office/powerpoint/2010/main" val="28388088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26" presetClass="emph" presetSubtype="0" repeatCount="5000" fill="hold" grpId="1" nodeType="withEffect">
                                  <p:stCondLst>
                                    <p:cond delay="0"/>
                                  </p:stCondLst>
                                  <p:childTnLst>
                                    <p:animEffect transition="out" filter="fade">
                                      <p:cBhvr>
                                        <p:cTn id="18" dur="500" tmFilter="0, 0; .2, .5; .8, .5; 1, 0"/>
                                        <p:tgtEl>
                                          <p:spTgt spid="34"/>
                                        </p:tgtEl>
                                      </p:cBhvr>
                                    </p:animEffect>
                                    <p:animScale>
                                      <p:cBhvr>
                                        <p:cTn id="19" dur="250" autoRev="1" fill="hold"/>
                                        <p:tgtEl>
                                          <p:spTgt spid="34"/>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up)">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up)">
                                      <p:cBhvr>
                                        <p:cTn id="52" dur="500"/>
                                        <p:tgtEl>
                                          <p:spTgt spid="63"/>
                                        </p:tgtEl>
                                      </p:cBhvr>
                                    </p:animEffect>
                                  </p:childTnLst>
                                </p:cTn>
                              </p:par>
                              <p:par>
                                <p:cTn id="53" presetID="22" presetClass="entr" presetSubtype="8"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left)">
                                      <p:cBhvr>
                                        <p:cTn id="5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8DA78-FDD8-4245-A613-C7CE681BB45F}"/>
              </a:ext>
            </a:extLst>
          </p:cNvPr>
          <p:cNvSpPr>
            <a:spLocks noGrp="1"/>
          </p:cNvSpPr>
          <p:nvPr>
            <p:ph type="title"/>
          </p:nvPr>
        </p:nvSpPr>
        <p:spPr/>
        <p:txBody>
          <a:bodyPr/>
          <a:lstStyle/>
          <a:p>
            <a:r>
              <a:rPr lang="zh-CN" altLang="en-US" dirty="0"/>
              <a:t>计算机存储单元结构</a:t>
            </a:r>
          </a:p>
        </p:txBody>
      </p:sp>
      <p:grpSp>
        <p:nvGrpSpPr>
          <p:cNvPr id="4" name="组合 3">
            <a:extLst>
              <a:ext uri="{FF2B5EF4-FFF2-40B4-BE49-F238E27FC236}">
                <a16:creationId xmlns:a16="http://schemas.microsoft.com/office/drawing/2014/main" id="{2E08694E-DE90-47F2-BB25-786D6F08903B}"/>
              </a:ext>
            </a:extLst>
          </p:cNvPr>
          <p:cNvGrpSpPr/>
          <p:nvPr/>
        </p:nvGrpSpPr>
        <p:grpSpPr>
          <a:xfrm>
            <a:off x="3275724" y="1111384"/>
            <a:ext cx="5034690" cy="4367463"/>
            <a:chOff x="3301124" y="1232034"/>
            <a:chExt cx="5034690" cy="4367463"/>
          </a:xfrm>
        </p:grpSpPr>
        <p:sp>
          <p:nvSpPr>
            <p:cNvPr id="3" name="等腰三角形 2">
              <a:extLst>
                <a:ext uri="{FF2B5EF4-FFF2-40B4-BE49-F238E27FC236}">
                  <a16:creationId xmlns:a16="http://schemas.microsoft.com/office/drawing/2014/main" id="{ADE24F94-8005-471F-BEBA-413D38ED4A3F}"/>
                </a:ext>
              </a:extLst>
            </p:cNvPr>
            <p:cNvSpPr>
              <a:spLocks noChangeAspect="1"/>
            </p:cNvSpPr>
            <p:nvPr/>
          </p:nvSpPr>
          <p:spPr>
            <a:xfrm>
              <a:off x="3301124" y="1279497"/>
              <a:ext cx="5034690" cy="4320000"/>
            </a:xfrm>
            <a:prstGeom prst="triangle">
              <a:avLst/>
            </a:prstGeom>
            <a:solidFill>
              <a:srgbClr val="FFFF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4" name="等腰三角形 13">
              <a:extLst>
                <a:ext uri="{FF2B5EF4-FFF2-40B4-BE49-F238E27FC236}">
                  <a16:creationId xmlns:a16="http://schemas.microsoft.com/office/drawing/2014/main" id="{28BEF7AE-33DE-4B6B-ACDA-3F3132C3EB7C}"/>
                </a:ext>
              </a:extLst>
            </p:cNvPr>
            <p:cNvSpPr>
              <a:spLocks noChangeAspect="1"/>
            </p:cNvSpPr>
            <p:nvPr/>
          </p:nvSpPr>
          <p:spPr>
            <a:xfrm>
              <a:off x="3930462" y="1258503"/>
              <a:ext cx="3776018" cy="3240000"/>
            </a:xfrm>
            <a:prstGeom prst="triangle">
              <a:avLst/>
            </a:prstGeom>
            <a:solidFill>
              <a:srgbClr val="00B0F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5" name="等腰三角形 14">
              <a:extLst>
                <a:ext uri="{FF2B5EF4-FFF2-40B4-BE49-F238E27FC236}">
                  <a16:creationId xmlns:a16="http://schemas.microsoft.com/office/drawing/2014/main" id="{5E55CED4-AE3F-4531-A18E-D6B9051A2EF6}"/>
                </a:ext>
              </a:extLst>
            </p:cNvPr>
            <p:cNvSpPr>
              <a:spLocks noChangeAspect="1"/>
            </p:cNvSpPr>
            <p:nvPr/>
          </p:nvSpPr>
          <p:spPr>
            <a:xfrm>
              <a:off x="4559796" y="1251286"/>
              <a:ext cx="2517345" cy="2160000"/>
            </a:xfrm>
            <a:prstGeom prst="triangle">
              <a:avLst/>
            </a:prstGeom>
            <a:solidFill>
              <a:srgbClr val="92D05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6" name="等腰三角形 15">
              <a:extLst>
                <a:ext uri="{FF2B5EF4-FFF2-40B4-BE49-F238E27FC236}">
                  <a16:creationId xmlns:a16="http://schemas.microsoft.com/office/drawing/2014/main" id="{69164712-82DC-4E4B-8856-40EA0DDE6E1B}"/>
                </a:ext>
              </a:extLst>
            </p:cNvPr>
            <p:cNvSpPr>
              <a:spLocks noChangeAspect="1"/>
            </p:cNvSpPr>
            <p:nvPr/>
          </p:nvSpPr>
          <p:spPr>
            <a:xfrm>
              <a:off x="5189133" y="1232034"/>
              <a:ext cx="1258673" cy="1080000"/>
            </a:xfrm>
            <a:prstGeom prst="triangle">
              <a:avLst/>
            </a:prstGeom>
            <a:solidFill>
              <a:srgbClr val="FFC000"/>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7" name="îṣlîḍe">
              <a:hlinkClick r:id="" action="ppaction://noaction"/>
              <a:extLst>
                <a:ext uri="{FF2B5EF4-FFF2-40B4-BE49-F238E27FC236}">
                  <a16:creationId xmlns:a16="http://schemas.microsoft.com/office/drawing/2014/main" id="{0DED7CB5-873B-43E8-8C64-4A66DAA4C100}"/>
                </a:ext>
              </a:extLst>
            </p:cNvPr>
            <p:cNvSpPr/>
            <p:nvPr/>
          </p:nvSpPr>
          <p:spPr>
            <a:xfrm>
              <a:off x="5327111" y="1865271"/>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寄存器</a:t>
              </a:r>
            </a:p>
          </p:txBody>
        </p:sp>
        <p:sp>
          <p:nvSpPr>
            <p:cNvPr id="18" name="îṣlîḍe">
              <a:hlinkClick r:id="" action="ppaction://noaction"/>
              <a:extLst>
                <a:ext uri="{FF2B5EF4-FFF2-40B4-BE49-F238E27FC236}">
                  <a16:creationId xmlns:a16="http://schemas.microsoft.com/office/drawing/2014/main" id="{E65C6785-A288-407A-ACD1-A573F20EB503}"/>
                </a:ext>
              </a:extLst>
            </p:cNvPr>
            <p:cNvSpPr/>
            <p:nvPr/>
          </p:nvSpPr>
          <p:spPr>
            <a:xfrm>
              <a:off x="5327111" y="2964523"/>
              <a:ext cx="982714" cy="446763"/>
            </a:xfrm>
            <a:prstGeom prst="rect">
              <a:avLst/>
            </a:prstGeom>
            <a:ln>
              <a:noFill/>
            </a:ln>
          </p:spPr>
          <p:txBody>
            <a:bodyPr wrap="square" anchor="ctr" anchorCtr="0">
              <a:normAutofit fontScale="85000" lnSpcReduction="10000"/>
            </a:bodyPr>
            <a:lstStyle/>
            <a:p>
              <a:pPr lvl="0" algn="ctr"/>
              <a:r>
                <a:rPr lang="en-US" altLang="zh-CN" sz="2000" b="1" dirty="0">
                  <a:solidFill>
                    <a:schemeClr val="bg1"/>
                  </a:solidFill>
                </a:rPr>
                <a:t>Cache</a:t>
              </a:r>
              <a:endParaRPr lang="zh-CN" altLang="en-US" sz="2000" b="1" dirty="0">
                <a:solidFill>
                  <a:schemeClr val="bg1"/>
                </a:solidFill>
              </a:endParaRPr>
            </a:p>
          </p:txBody>
        </p:sp>
        <p:sp>
          <p:nvSpPr>
            <p:cNvPr id="19" name="îṣlîḍe">
              <a:hlinkClick r:id="" action="ppaction://noaction"/>
              <a:extLst>
                <a:ext uri="{FF2B5EF4-FFF2-40B4-BE49-F238E27FC236}">
                  <a16:creationId xmlns:a16="http://schemas.microsoft.com/office/drawing/2014/main" id="{CFFE9C2B-E070-4A5F-ABCA-F08AE70B8768}"/>
                </a:ext>
              </a:extLst>
            </p:cNvPr>
            <p:cNvSpPr/>
            <p:nvPr/>
          </p:nvSpPr>
          <p:spPr>
            <a:xfrm>
              <a:off x="5327111" y="4036810"/>
              <a:ext cx="982714" cy="446763"/>
            </a:xfrm>
            <a:prstGeom prst="rect">
              <a:avLst/>
            </a:prstGeom>
            <a:ln>
              <a:noFill/>
            </a:ln>
          </p:spPr>
          <p:txBody>
            <a:bodyPr wrap="square" anchor="ctr" anchorCtr="0">
              <a:normAutofit/>
            </a:bodyPr>
            <a:lstStyle/>
            <a:p>
              <a:pPr lvl="0" algn="ctr"/>
              <a:r>
                <a:rPr lang="zh-CN" altLang="en-US" sz="2000" b="1" dirty="0">
                  <a:solidFill>
                    <a:schemeClr val="bg1"/>
                  </a:solidFill>
                </a:rPr>
                <a:t>内存</a:t>
              </a:r>
            </a:p>
          </p:txBody>
        </p:sp>
        <p:sp>
          <p:nvSpPr>
            <p:cNvPr id="20" name="îṣlîḍe">
              <a:hlinkClick r:id="" action="ppaction://noaction"/>
              <a:extLst>
                <a:ext uri="{FF2B5EF4-FFF2-40B4-BE49-F238E27FC236}">
                  <a16:creationId xmlns:a16="http://schemas.microsoft.com/office/drawing/2014/main" id="{78AFADAF-8DAB-481A-B2CE-AA30EA4B7A73}"/>
                </a:ext>
              </a:extLst>
            </p:cNvPr>
            <p:cNvSpPr/>
            <p:nvPr/>
          </p:nvSpPr>
          <p:spPr>
            <a:xfrm>
              <a:off x="5327111" y="5131740"/>
              <a:ext cx="982714" cy="446763"/>
            </a:xfrm>
            <a:prstGeom prst="rect">
              <a:avLst/>
            </a:prstGeom>
            <a:ln>
              <a:noFill/>
            </a:ln>
          </p:spPr>
          <p:txBody>
            <a:bodyPr wrap="square" anchor="ctr" anchorCtr="0">
              <a:normAutofit/>
            </a:bodyPr>
            <a:lstStyle/>
            <a:p>
              <a:pPr lvl="0" algn="ctr"/>
              <a:r>
                <a:rPr lang="zh-CN" altLang="en-US" sz="2000" b="1" dirty="0"/>
                <a:t>硬盘</a:t>
              </a:r>
            </a:p>
          </p:txBody>
        </p:sp>
      </p:grpSp>
      <p:grpSp>
        <p:nvGrpSpPr>
          <p:cNvPr id="7" name="组合 6">
            <a:extLst>
              <a:ext uri="{FF2B5EF4-FFF2-40B4-BE49-F238E27FC236}">
                <a16:creationId xmlns:a16="http://schemas.microsoft.com/office/drawing/2014/main" id="{31D1C02F-E589-4966-A058-AA0F57D97BDE}"/>
              </a:ext>
            </a:extLst>
          </p:cNvPr>
          <p:cNvGrpSpPr/>
          <p:nvPr/>
        </p:nvGrpSpPr>
        <p:grpSpPr>
          <a:xfrm>
            <a:off x="7564120" y="1609089"/>
            <a:ext cx="3408680" cy="1080000"/>
            <a:chOff x="7589520" y="1729739"/>
            <a:chExt cx="3408680" cy="1080000"/>
          </a:xfrm>
        </p:grpSpPr>
        <p:sp>
          <p:nvSpPr>
            <p:cNvPr id="6" name="右大括号 5">
              <a:extLst>
                <a:ext uri="{FF2B5EF4-FFF2-40B4-BE49-F238E27FC236}">
                  <a16:creationId xmlns:a16="http://schemas.microsoft.com/office/drawing/2014/main" id="{A7A08D55-1291-4ADB-96DD-A4D230F3F840}"/>
                </a:ext>
              </a:extLst>
            </p:cNvPr>
            <p:cNvSpPr>
              <a:spLocks noChangeAspect="1"/>
            </p:cNvSpPr>
            <p:nvPr/>
          </p:nvSpPr>
          <p:spPr>
            <a:xfrm>
              <a:off x="7589520" y="1729739"/>
              <a:ext cx="192505" cy="1080000"/>
            </a:xfrm>
            <a:prstGeom prst="rightBrace">
              <a:avLst>
                <a:gd name="adj1" fmla="val 53194"/>
                <a:gd name="adj2" fmla="val 50000"/>
              </a:avLst>
            </a:prstGeom>
            <a:ln w="3810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îṣlîḍe">
              <a:hlinkClick r:id="" action="ppaction://noaction"/>
              <a:extLst>
                <a:ext uri="{FF2B5EF4-FFF2-40B4-BE49-F238E27FC236}">
                  <a16:creationId xmlns:a16="http://schemas.microsoft.com/office/drawing/2014/main" id="{5F7235B4-0F0D-45CF-86B1-62AB34C926C4}"/>
                </a:ext>
              </a:extLst>
            </p:cNvPr>
            <p:cNvSpPr/>
            <p:nvPr/>
          </p:nvSpPr>
          <p:spPr>
            <a:xfrm>
              <a:off x="8352908" y="1821237"/>
              <a:ext cx="2645292" cy="792022"/>
            </a:xfrm>
            <a:prstGeom prst="rect">
              <a:avLst/>
            </a:prstGeom>
          </p:spPr>
          <p:txBody>
            <a:bodyPr wrap="square" anchor="ctr" anchorCtr="0">
              <a:normAutofit/>
            </a:bodyPr>
            <a:lstStyle/>
            <a:p>
              <a:pPr lvl="0"/>
              <a:r>
                <a:rPr lang="en-US" altLang="zh-CN" b="1" dirty="0">
                  <a:solidFill>
                    <a:schemeClr val="accent4">
                      <a:lumMod val="60000"/>
                      <a:lumOff val="40000"/>
                    </a:schemeClr>
                  </a:solidFill>
                </a:rPr>
                <a:t>CPU</a:t>
              </a:r>
              <a:r>
                <a:rPr lang="zh-CN" altLang="en-US" b="1" dirty="0">
                  <a:solidFill>
                    <a:schemeClr val="accent4">
                      <a:lumMod val="60000"/>
                      <a:lumOff val="40000"/>
                    </a:schemeClr>
                  </a:solidFill>
                </a:rPr>
                <a:t>寄存器保存着从</a:t>
              </a:r>
              <a:r>
                <a:rPr lang="en-US" altLang="zh-CN" b="1" dirty="0">
                  <a:solidFill>
                    <a:schemeClr val="accent4">
                      <a:lumMod val="60000"/>
                      <a:lumOff val="40000"/>
                    </a:schemeClr>
                  </a:solidFill>
                </a:rPr>
                <a:t>Cache</a:t>
              </a:r>
              <a:r>
                <a:rPr lang="zh-CN" altLang="en-US" b="1" dirty="0">
                  <a:solidFill>
                    <a:schemeClr val="accent4">
                      <a:lumMod val="60000"/>
                      <a:lumOff val="40000"/>
                    </a:schemeClr>
                  </a:solidFill>
                </a:rPr>
                <a:t>提取出来的字</a:t>
              </a:r>
            </a:p>
          </p:txBody>
        </p:sp>
      </p:grpSp>
      <p:grpSp>
        <p:nvGrpSpPr>
          <p:cNvPr id="10" name="组合 9">
            <a:extLst>
              <a:ext uri="{FF2B5EF4-FFF2-40B4-BE49-F238E27FC236}">
                <a16:creationId xmlns:a16="http://schemas.microsoft.com/office/drawing/2014/main" id="{40324D9E-5FCB-4E18-80F3-C67EB2DBDCDD}"/>
              </a:ext>
            </a:extLst>
          </p:cNvPr>
          <p:cNvGrpSpPr/>
          <p:nvPr/>
        </p:nvGrpSpPr>
        <p:grpSpPr>
          <a:xfrm>
            <a:off x="8222442" y="2689089"/>
            <a:ext cx="3023408" cy="1080000"/>
            <a:chOff x="8247842" y="2809739"/>
            <a:chExt cx="3023408" cy="1080000"/>
          </a:xfrm>
        </p:grpSpPr>
        <p:sp>
          <p:nvSpPr>
            <p:cNvPr id="23" name="右大括号 22">
              <a:extLst>
                <a:ext uri="{FF2B5EF4-FFF2-40B4-BE49-F238E27FC236}">
                  <a16:creationId xmlns:a16="http://schemas.microsoft.com/office/drawing/2014/main" id="{3820D9BE-D75F-4C73-A534-56C201B376F3}"/>
                </a:ext>
              </a:extLst>
            </p:cNvPr>
            <p:cNvSpPr>
              <a:spLocks noChangeAspect="1"/>
            </p:cNvSpPr>
            <p:nvPr/>
          </p:nvSpPr>
          <p:spPr>
            <a:xfrm>
              <a:off x="8247842" y="2809739"/>
              <a:ext cx="210133" cy="1080000"/>
            </a:xfrm>
            <a:prstGeom prst="rightBrace">
              <a:avLst>
                <a:gd name="adj1" fmla="val 53194"/>
                <a:gd name="adj2" fmla="val 50000"/>
              </a:avLst>
            </a:prstGeom>
            <a:ln w="38100" cap="rnd">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îṣlîḍe">
              <a:hlinkClick r:id="" action="ppaction://noaction"/>
              <a:extLst>
                <a:ext uri="{FF2B5EF4-FFF2-40B4-BE49-F238E27FC236}">
                  <a16:creationId xmlns:a16="http://schemas.microsoft.com/office/drawing/2014/main" id="{39F9EF82-8306-4BE3-9FA2-BEE50402D9D3}"/>
                </a:ext>
              </a:extLst>
            </p:cNvPr>
            <p:cNvSpPr/>
            <p:nvPr/>
          </p:nvSpPr>
          <p:spPr>
            <a:xfrm>
              <a:off x="8801631" y="2913276"/>
              <a:ext cx="2469619" cy="792022"/>
            </a:xfrm>
            <a:prstGeom prst="rect">
              <a:avLst/>
            </a:prstGeom>
          </p:spPr>
          <p:txBody>
            <a:bodyPr wrap="square" anchor="ctr" anchorCtr="0">
              <a:normAutofit/>
            </a:bodyPr>
            <a:lstStyle/>
            <a:p>
              <a:pPr lvl="0"/>
              <a:r>
                <a:rPr lang="en-US" altLang="zh-CN" b="1" dirty="0">
                  <a:solidFill>
                    <a:srgbClr val="92D050"/>
                  </a:solidFill>
                </a:rPr>
                <a:t>Cache</a:t>
              </a:r>
              <a:r>
                <a:rPr lang="zh-CN" altLang="en-US" b="1" dirty="0">
                  <a:solidFill>
                    <a:srgbClr val="92D050"/>
                  </a:solidFill>
                </a:rPr>
                <a:t>保存着从内存提取出来的缓存行</a:t>
              </a:r>
            </a:p>
          </p:txBody>
        </p:sp>
      </p:grpSp>
      <p:grpSp>
        <p:nvGrpSpPr>
          <p:cNvPr id="11" name="组合 10">
            <a:extLst>
              <a:ext uri="{FF2B5EF4-FFF2-40B4-BE49-F238E27FC236}">
                <a16:creationId xmlns:a16="http://schemas.microsoft.com/office/drawing/2014/main" id="{C2EC724E-74C5-41C6-B164-5378AA59217D}"/>
              </a:ext>
            </a:extLst>
          </p:cNvPr>
          <p:cNvGrpSpPr/>
          <p:nvPr/>
        </p:nvGrpSpPr>
        <p:grpSpPr>
          <a:xfrm>
            <a:off x="8880296" y="3884665"/>
            <a:ext cx="2549704" cy="1080000"/>
            <a:chOff x="8905696" y="4005315"/>
            <a:chExt cx="2549704" cy="1080000"/>
          </a:xfrm>
        </p:grpSpPr>
        <p:sp>
          <p:nvSpPr>
            <p:cNvPr id="24" name="右大括号 23">
              <a:extLst>
                <a:ext uri="{FF2B5EF4-FFF2-40B4-BE49-F238E27FC236}">
                  <a16:creationId xmlns:a16="http://schemas.microsoft.com/office/drawing/2014/main" id="{97AA38BB-3118-4436-AD0D-9818C2CDDC7D}"/>
                </a:ext>
              </a:extLst>
            </p:cNvPr>
            <p:cNvSpPr>
              <a:spLocks noChangeAspect="1"/>
            </p:cNvSpPr>
            <p:nvPr/>
          </p:nvSpPr>
          <p:spPr>
            <a:xfrm>
              <a:off x="8905696" y="4005315"/>
              <a:ext cx="210133" cy="1080000"/>
            </a:xfrm>
            <a:prstGeom prst="rightBrace">
              <a:avLst>
                <a:gd name="adj1" fmla="val 53194"/>
                <a:gd name="adj2" fmla="val 50000"/>
              </a:avLst>
            </a:prstGeom>
            <a:ln w="3810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îṣlîḍe">
              <a:hlinkClick r:id="" action="ppaction://noaction"/>
              <a:extLst>
                <a:ext uri="{FF2B5EF4-FFF2-40B4-BE49-F238E27FC236}">
                  <a16:creationId xmlns:a16="http://schemas.microsoft.com/office/drawing/2014/main" id="{825E1186-6F60-45C4-8508-1B44E646BD4D}"/>
                </a:ext>
              </a:extLst>
            </p:cNvPr>
            <p:cNvSpPr/>
            <p:nvPr/>
          </p:nvSpPr>
          <p:spPr>
            <a:xfrm>
              <a:off x="9370992" y="4203138"/>
              <a:ext cx="2084408" cy="792022"/>
            </a:xfrm>
            <a:prstGeom prst="rect">
              <a:avLst/>
            </a:prstGeom>
          </p:spPr>
          <p:txBody>
            <a:bodyPr wrap="square" anchor="ctr" anchorCtr="0">
              <a:normAutofit/>
            </a:bodyPr>
            <a:lstStyle/>
            <a:p>
              <a:pPr lvl="0"/>
              <a:r>
                <a:rPr lang="zh-CN" altLang="en-US" b="1" dirty="0">
                  <a:solidFill>
                    <a:srgbClr val="00B0F0"/>
                  </a:solidFill>
                </a:rPr>
                <a:t>内存保存着从硬盘提取出来的磁盘块</a:t>
              </a:r>
            </a:p>
          </p:txBody>
        </p:sp>
      </p:grpSp>
      <p:grpSp>
        <p:nvGrpSpPr>
          <p:cNvPr id="21" name="组合 20">
            <a:extLst>
              <a:ext uri="{FF2B5EF4-FFF2-40B4-BE49-F238E27FC236}">
                <a16:creationId xmlns:a16="http://schemas.microsoft.com/office/drawing/2014/main" id="{D7CAF434-8E88-40C1-82A0-3F5520DCE376}"/>
              </a:ext>
            </a:extLst>
          </p:cNvPr>
          <p:cNvGrpSpPr/>
          <p:nvPr/>
        </p:nvGrpSpPr>
        <p:grpSpPr>
          <a:xfrm>
            <a:off x="327603" y="936739"/>
            <a:ext cx="2603882" cy="2292350"/>
            <a:chOff x="143453" y="1057389"/>
            <a:chExt cx="2603882" cy="2292350"/>
          </a:xfrm>
        </p:grpSpPr>
        <p:sp>
          <p:nvSpPr>
            <p:cNvPr id="13" name="箭头: 上 12">
              <a:extLst>
                <a:ext uri="{FF2B5EF4-FFF2-40B4-BE49-F238E27FC236}">
                  <a16:creationId xmlns:a16="http://schemas.microsoft.com/office/drawing/2014/main" id="{6B12C03B-42C2-47B5-B8AA-0D5EFE51DA26}"/>
                </a:ext>
              </a:extLst>
            </p:cNvPr>
            <p:cNvSpPr/>
            <p:nvPr/>
          </p:nvSpPr>
          <p:spPr>
            <a:xfrm>
              <a:off x="2226635" y="1057389"/>
              <a:ext cx="520700" cy="2292350"/>
            </a:xfrm>
            <a:prstGeom prst="upArrow">
              <a:avLst/>
            </a:prstGeom>
            <a:gradFill>
              <a:gsLst>
                <a:gs pos="0">
                  <a:srgbClr val="FFC000"/>
                </a:gs>
                <a:gs pos="63000">
                  <a:srgbClr val="92D050">
                    <a:alpha val="60000"/>
                  </a:srgbClr>
                </a:gs>
                <a:gs pos="34000">
                  <a:srgbClr val="FFC000">
                    <a:alpha val="68000"/>
                  </a:srgbClr>
                </a:gs>
                <a:gs pos="100000">
                  <a:srgbClr val="92D050"/>
                </a:gs>
              </a:gsLst>
              <a:lin ang="5400000" scaled="1"/>
            </a:gra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37" name="îṣlîḍe">
              <a:hlinkClick r:id="" action="ppaction://noaction"/>
              <a:extLst>
                <a:ext uri="{FF2B5EF4-FFF2-40B4-BE49-F238E27FC236}">
                  <a16:creationId xmlns:a16="http://schemas.microsoft.com/office/drawing/2014/main" id="{0371428F-ACFA-4B18-A038-7F0BCD29E5ED}"/>
                </a:ext>
              </a:extLst>
            </p:cNvPr>
            <p:cNvSpPr/>
            <p:nvPr/>
          </p:nvSpPr>
          <p:spPr>
            <a:xfrm>
              <a:off x="143453" y="1772034"/>
              <a:ext cx="1961021" cy="1141242"/>
            </a:xfrm>
            <a:prstGeom prst="rect">
              <a:avLst/>
            </a:prstGeom>
          </p:spPr>
          <p:txBody>
            <a:bodyPr wrap="square" anchor="ctr" anchorCtr="0">
              <a:normAutofit/>
            </a:bodyPr>
            <a:lstStyle/>
            <a:p>
              <a:pPr lvl="0" algn="r"/>
              <a:r>
                <a:rPr lang="zh-CN" altLang="en-US" b="1"/>
                <a:t>存储空间更</a:t>
              </a:r>
              <a:r>
                <a:rPr lang="zh-CN" altLang="en-US" b="1" dirty="0"/>
                <a:t>小</a:t>
              </a:r>
              <a:endParaRPr lang="en-US" altLang="zh-CN" b="1" dirty="0"/>
            </a:p>
            <a:p>
              <a:pPr lvl="0" algn="r"/>
              <a:r>
                <a:rPr lang="zh-CN" altLang="en-US" b="1" dirty="0"/>
                <a:t>读取速度更快</a:t>
              </a:r>
              <a:endParaRPr lang="en-US" altLang="zh-CN" b="1" dirty="0"/>
            </a:p>
            <a:p>
              <a:pPr lvl="0" algn="r"/>
              <a:r>
                <a:rPr lang="zh-CN" altLang="en-US" b="1" dirty="0"/>
                <a:t>单字节成本更高</a:t>
              </a:r>
            </a:p>
          </p:txBody>
        </p:sp>
      </p:grpSp>
      <p:grpSp>
        <p:nvGrpSpPr>
          <p:cNvPr id="22" name="组合 21">
            <a:extLst>
              <a:ext uri="{FF2B5EF4-FFF2-40B4-BE49-F238E27FC236}">
                <a16:creationId xmlns:a16="http://schemas.microsoft.com/office/drawing/2014/main" id="{CADDA7E1-FF7B-4BB6-AA6D-B408CDF060F9}"/>
              </a:ext>
            </a:extLst>
          </p:cNvPr>
          <p:cNvGrpSpPr/>
          <p:nvPr/>
        </p:nvGrpSpPr>
        <p:grpSpPr>
          <a:xfrm>
            <a:off x="327603" y="3332324"/>
            <a:ext cx="2603882" cy="2292350"/>
            <a:chOff x="143453" y="3452974"/>
            <a:chExt cx="2603882" cy="2292350"/>
          </a:xfrm>
        </p:grpSpPr>
        <p:sp>
          <p:nvSpPr>
            <p:cNvPr id="36" name="箭头: 上 35">
              <a:extLst>
                <a:ext uri="{FF2B5EF4-FFF2-40B4-BE49-F238E27FC236}">
                  <a16:creationId xmlns:a16="http://schemas.microsoft.com/office/drawing/2014/main" id="{890FF8FB-7187-405F-918C-6938DAF9B8C8}"/>
                </a:ext>
              </a:extLst>
            </p:cNvPr>
            <p:cNvSpPr/>
            <p:nvPr/>
          </p:nvSpPr>
          <p:spPr>
            <a:xfrm flipV="1">
              <a:off x="2226635" y="3452974"/>
              <a:ext cx="520700" cy="2292350"/>
            </a:xfrm>
            <a:prstGeom prst="upArrow">
              <a:avLst/>
            </a:prstGeom>
            <a:gradFill>
              <a:gsLst>
                <a:gs pos="0">
                  <a:srgbClr val="FFFF00"/>
                </a:gs>
                <a:gs pos="75000">
                  <a:srgbClr val="00B0F0">
                    <a:alpha val="47000"/>
                  </a:srgbClr>
                </a:gs>
                <a:gs pos="51000">
                  <a:srgbClr val="FFFF00">
                    <a:alpha val="67000"/>
                  </a:srgbClr>
                </a:gs>
                <a:gs pos="100000">
                  <a:srgbClr val="00B0F0"/>
                </a:gs>
              </a:gsLst>
              <a:lin ang="5400000" scaled="1"/>
            </a:gra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38" name="îṣlîḍe">
              <a:hlinkClick r:id="" action="ppaction://noaction"/>
              <a:extLst>
                <a:ext uri="{FF2B5EF4-FFF2-40B4-BE49-F238E27FC236}">
                  <a16:creationId xmlns:a16="http://schemas.microsoft.com/office/drawing/2014/main" id="{DB813A46-7C21-47B8-883F-7391F147A0B6}"/>
                </a:ext>
              </a:extLst>
            </p:cNvPr>
            <p:cNvSpPr/>
            <p:nvPr/>
          </p:nvSpPr>
          <p:spPr>
            <a:xfrm>
              <a:off x="143453" y="3889739"/>
              <a:ext cx="1961021" cy="1141242"/>
            </a:xfrm>
            <a:prstGeom prst="rect">
              <a:avLst/>
            </a:prstGeom>
          </p:spPr>
          <p:txBody>
            <a:bodyPr wrap="square" anchor="ctr" anchorCtr="0">
              <a:normAutofit/>
            </a:bodyPr>
            <a:lstStyle/>
            <a:p>
              <a:pPr lvl="0" algn="r"/>
              <a:r>
                <a:rPr lang="zh-CN" altLang="en-US" b="1" dirty="0"/>
                <a:t>存储空间更大</a:t>
              </a:r>
              <a:endParaRPr lang="en-US" altLang="zh-CN" b="1" dirty="0"/>
            </a:p>
            <a:p>
              <a:pPr lvl="0" algn="r"/>
              <a:r>
                <a:rPr lang="zh-CN" altLang="en-US" b="1" dirty="0"/>
                <a:t>读取速度更慢</a:t>
              </a:r>
              <a:endParaRPr lang="en-US" altLang="zh-CN" b="1" dirty="0"/>
            </a:p>
            <a:p>
              <a:pPr lvl="0" algn="r"/>
              <a:r>
                <a:rPr lang="zh-CN" altLang="en-US" b="1" dirty="0"/>
                <a:t>单字节成本更低</a:t>
              </a:r>
            </a:p>
          </p:txBody>
        </p:sp>
      </p:grpSp>
      <p:grpSp>
        <p:nvGrpSpPr>
          <p:cNvPr id="29" name="组合 28">
            <a:extLst>
              <a:ext uri="{FF2B5EF4-FFF2-40B4-BE49-F238E27FC236}">
                <a16:creationId xmlns:a16="http://schemas.microsoft.com/office/drawing/2014/main" id="{49F36EC5-3327-4ACC-8B88-D442C77B19E9}"/>
              </a:ext>
            </a:extLst>
          </p:cNvPr>
          <p:cNvGrpSpPr/>
          <p:nvPr/>
        </p:nvGrpSpPr>
        <p:grpSpPr>
          <a:xfrm>
            <a:off x="594232" y="5597680"/>
            <a:ext cx="11000869" cy="870132"/>
            <a:chOff x="594232" y="5597680"/>
            <a:chExt cx="11000869" cy="870132"/>
          </a:xfrm>
        </p:grpSpPr>
        <p:sp>
          <p:nvSpPr>
            <p:cNvPr id="42" name="ïṣḷiďê">
              <a:extLst>
                <a:ext uri="{FF2B5EF4-FFF2-40B4-BE49-F238E27FC236}">
                  <a16:creationId xmlns:a16="http://schemas.microsoft.com/office/drawing/2014/main" id="{B490E693-CC59-4B4A-AB8C-C55E40489783}"/>
                </a:ext>
              </a:extLst>
            </p:cNvPr>
            <p:cNvSpPr txBox="1"/>
            <p:nvPr/>
          </p:nvSpPr>
          <p:spPr>
            <a:xfrm>
              <a:off x="2616117" y="5621074"/>
              <a:ext cx="8978984" cy="846738"/>
            </a:xfrm>
            <a:prstGeom prst="rect">
              <a:avLst/>
            </a:prstGeom>
            <a:noFill/>
            <a:ln>
              <a:noFill/>
            </a:ln>
          </p:spPr>
          <p:txBody>
            <a:bodyPr wrap="square" lIns="91440" tIns="45720" rIns="0" bIns="45720" anchor="t" anchorCtr="0">
              <a:noAutofit/>
            </a:bodyPr>
            <a:lstStyle/>
            <a:p>
              <a:pPr marL="285750" indent="-285750">
                <a:buFont typeface="Wingdings" panose="05000000000000000000" pitchFamily="2" charset="2"/>
                <a:buChar char="Ø"/>
              </a:pPr>
              <a:r>
                <a:rPr lang="zh-CN" altLang="en-US" spc="100" dirty="0">
                  <a:solidFill>
                    <a:schemeClr val="tx1">
                      <a:lumMod val="65000"/>
                      <a:lumOff val="35000"/>
                    </a:schemeClr>
                  </a:solidFill>
                </a:rPr>
                <a:t>时间局部性：处理器执行过的同一段代码很可能在不远的将来再被多次执行</a:t>
              </a:r>
              <a:endParaRPr lang="en-US" altLang="zh-CN" spc="100" dirty="0">
                <a:solidFill>
                  <a:schemeClr val="tx1">
                    <a:lumMod val="65000"/>
                    <a:lumOff val="35000"/>
                  </a:schemeClr>
                </a:solidFill>
              </a:endParaRPr>
            </a:p>
            <a:p>
              <a:pPr marL="285750" indent="-285750">
                <a:buFont typeface="Wingdings" panose="05000000000000000000" pitchFamily="2" charset="2"/>
                <a:buChar char="Ø"/>
              </a:pPr>
              <a:r>
                <a:rPr lang="zh-CN" altLang="en-US" spc="100" dirty="0">
                  <a:solidFill>
                    <a:schemeClr val="tx1">
                      <a:lumMod val="65000"/>
                      <a:lumOff val="35000"/>
                    </a:schemeClr>
                  </a:solidFill>
                </a:rPr>
                <a:t>空间局部性：处理器访问的数据可能在不久的将来访问其附近的内存位置的数据</a:t>
              </a:r>
            </a:p>
          </p:txBody>
        </p:sp>
        <p:sp>
          <p:nvSpPr>
            <p:cNvPr id="43" name="îṣlîḍe">
              <a:hlinkClick r:id="" action="ppaction://noaction"/>
              <a:extLst>
                <a:ext uri="{FF2B5EF4-FFF2-40B4-BE49-F238E27FC236}">
                  <a16:creationId xmlns:a16="http://schemas.microsoft.com/office/drawing/2014/main" id="{747EC882-46FE-473B-B3D4-17E5EF2C79D1}"/>
                </a:ext>
              </a:extLst>
            </p:cNvPr>
            <p:cNvSpPr/>
            <p:nvPr/>
          </p:nvSpPr>
          <p:spPr>
            <a:xfrm>
              <a:off x="955365" y="5597680"/>
              <a:ext cx="3002629" cy="446763"/>
            </a:xfrm>
            <a:prstGeom prst="rect">
              <a:avLst/>
            </a:prstGeom>
          </p:spPr>
          <p:txBody>
            <a:bodyPr wrap="square" anchor="ctr" anchorCtr="0">
              <a:normAutofit/>
            </a:bodyPr>
            <a:lstStyle/>
            <a:p>
              <a:pPr lvl="0"/>
              <a:r>
                <a:rPr lang="zh-CN" altLang="en-US" sz="2000" b="1" spc="100" dirty="0">
                  <a:solidFill>
                    <a:schemeClr val="accent4"/>
                  </a:solidFill>
                </a:rPr>
                <a:t>局部性原理：</a:t>
              </a:r>
            </a:p>
          </p:txBody>
        </p:sp>
        <p:grpSp>
          <p:nvGrpSpPr>
            <p:cNvPr id="65" name="组合 64">
              <a:extLst>
                <a:ext uri="{FF2B5EF4-FFF2-40B4-BE49-F238E27FC236}">
                  <a16:creationId xmlns:a16="http://schemas.microsoft.com/office/drawing/2014/main" id="{3BA455E9-B780-4BFF-B346-784265DE3AEB}"/>
                </a:ext>
              </a:extLst>
            </p:cNvPr>
            <p:cNvGrpSpPr>
              <a:grpSpLocks noChangeAspect="1"/>
            </p:cNvGrpSpPr>
            <p:nvPr/>
          </p:nvGrpSpPr>
          <p:grpSpPr>
            <a:xfrm>
              <a:off x="594232" y="5621074"/>
              <a:ext cx="361146" cy="386571"/>
              <a:chOff x="22153116" y="3278716"/>
              <a:chExt cx="492552" cy="527227"/>
            </a:xfrm>
            <a:solidFill>
              <a:schemeClr val="accent4"/>
            </a:solidFill>
          </p:grpSpPr>
          <p:sp>
            <p:nvSpPr>
              <p:cNvPr id="66" name="任意多边形: 形状 65">
                <a:extLst>
                  <a:ext uri="{FF2B5EF4-FFF2-40B4-BE49-F238E27FC236}">
                    <a16:creationId xmlns:a16="http://schemas.microsoft.com/office/drawing/2014/main" id="{F58A2C15-B1EA-4024-90B7-C224084C07E5}"/>
                  </a:ext>
                </a:extLst>
              </p:cNvPr>
              <p:cNvSpPr/>
              <p:nvPr/>
            </p:nvSpPr>
            <p:spPr>
              <a:xfrm>
                <a:off x="22493775" y="3278716"/>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任意多边形: 形状 66">
                <a:extLst>
                  <a:ext uri="{FF2B5EF4-FFF2-40B4-BE49-F238E27FC236}">
                    <a16:creationId xmlns:a16="http://schemas.microsoft.com/office/drawing/2014/main" id="{DEDF323E-B4B6-4E94-8B42-EB97DFACEC74}"/>
                  </a:ext>
                </a:extLst>
              </p:cNvPr>
              <p:cNvSpPr/>
              <p:nvPr/>
            </p:nvSpPr>
            <p:spPr>
              <a:xfrm>
                <a:off x="22493775" y="3464832"/>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8" name="任意多边形: 形状 67">
                <a:extLst>
                  <a:ext uri="{FF2B5EF4-FFF2-40B4-BE49-F238E27FC236}">
                    <a16:creationId xmlns:a16="http://schemas.microsoft.com/office/drawing/2014/main" id="{4651E805-335F-430F-85A5-82602EF48A19}"/>
                  </a:ext>
                </a:extLst>
              </p:cNvPr>
              <p:cNvSpPr/>
              <p:nvPr/>
            </p:nvSpPr>
            <p:spPr>
              <a:xfrm>
                <a:off x="22493793" y="3654068"/>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任意多边形: 形状 68">
                <a:extLst>
                  <a:ext uri="{FF2B5EF4-FFF2-40B4-BE49-F238E27FC236}">
                    <a16:creationId xmlns:a16="http://schemas.microsoft.com/office/drawing/2014/main" id="{02E71EC3-D84E-4CAA-9C99-62E303E832E7}"/>
                  </a:ext>
                </a:extLst>
              </p:cNvPr>
              <p:cNvSpPr/>
              <p:nvPr/>
            </p:nvSpPr>
            <p:spPr>
              <a:xfrm>
                <a:off x="22153151" y="3311964"/>
                <a:ext cx="303752"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任意多边形: 形状 69">
                <a:extLst>
                  <a:ext uri="{FF2B5EF4-FFF2-40B4-BE49-F238E27FC236}">
                    <a16:creationId xmlns:a16="http://schemas.microsoft.com/office/drawing/2014/main" id="{AF92F25D-C7AC-4FA3-A6DD-296551C2047D}"/>
                  </a:ext>
                </a:extLst>
              </p:cNvPr>
              <p:cNvSpPr/>
              <p:nvPr/>
            </p:nvSpPr>
            <p:spPr>
              <a:xfrm>
                <a:off x="22153135" y="3492324"/>
                <a:ext cx="303752"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任意多边形: 形状 70">
                <a:extLst>
                  <a:ext uri="{FF2B5EF4-FFF2-40B4-BE49-F238E27FC236}">
                    <a16:creationId xmlns:a16="http://schemas.microsoft.com/office/drawing/2014/main" id="{AA05AFA5-0F94-40E7-BDB6-DEAEC535ACCD}"/>
                  </a:ext>
                </a:extLst>
              </p:cNvPr>
              <p:cNvSpPr/>
              <p:nvPr/>
            </p:nvSpPr>
            <p:spPr>
              <a:xfrm>
                <a:off x="22153116" y="3687788"/>
                <a:ext cx="303752"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任意多边形: 形状 71">
                <a:extLst>
                  <a:ext uri="{FF2B5EF4-FFF2-40B4-BE49-F238E27FC236}">
                    <a16:creationId xmlns:a16="http://schemas.microsoft.com/office/drawing/2014/main" id="{44F1685A-527B-476D-B395-5223CDCCEB3C}"/>
                  </a:ext>
                </a:extLst>
              </p:cNvPr>
              <p:cNvSpPr/>
              <p:nvPr/>
            </p:nvSpPr>
            <p:spPr>
              <a:xfrm>
                <a:off x="22162567" y="3388375"/>
                <a:ext cx="286877"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3" name="任意多边形: 形状 72">
                <a:extLst>
                  <a:ext uri="{FF2B5EF4-FFF2-40B4-BE49-F238E27FC236}">
                    <a16:creationId xmlns:a16="http://schemas.microsoft.com/office/drawing/2014/main" id="{356D696E-6148-4DD9-A6CB-41E2821111E2}"/>
                  </a:ext>
                </a:extLst>
              </p:cNvPr>
              <p:cNvSpPr/>
              <p:nvPr/>
            </p:nvSpPr>
            <p:spPr>
              <a:xfrm>
                <a:off x="22162567" y="3568719"/>
                <a:ext cx="286877"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任意多边形: 形状 73">
                <a:extLst>
                  <a:ext uri="{FF2B5EF4-FFF2-40B4-BE49-F238E27FC236}">
                    <a16:creationId xmlns:a16="http://schemas.microsoft.com/office/drawing/2014/main" id="{DDC74FBD-AE6D-41CC-835E-1AAF2ECEF381}"/>
                  </a:ext>
                </a:extLst>
              </p:cNvPr>
              <p:cNvSpPr/>
              <p:nvPr/>
            </p:nvSpPr>
            <p:spPr>
              <a:xfrm>
                <a:off x="22162542" y="3764179"/>
                <a:ext cx="286876"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任意多边形: 形状 74">
                <a:extLst>
                  <a:ext uri="{FF2B5EF4-FFF2-40B4-BE49-F238E27FC236}">
                    <a16:creationId xmlns:a16="http://schemas.microsoft.com/office/drawing/2014/main" id="{F8515B1D-3ECA-41AF-9B49-48CD28B14D9B}"/>
                  </a:ext>
                </a:extLst>
              </p:cNvPr>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sp>
        <p:nvSpPr>
          <p:cNvPr id="41" name="动作按钮: 后退或前一项 40">
            <a:hlinkClick r:id="" action="ppaction://hlinkshowjump?jump=lastslideviewed" highlightClick="1"/>
            <a:extLst>
              <a:ext uri="{FF2B5EF4-FFF2-40B4-BE49-F238E27FC236}">
                <a16:creationId xmlns:a16="http://schemas.microsoft.com/office/drawing/2014/main" id="{6324DB38-DD3C-4E6B-A1FF-BEB6D9A54366}"/>
              </a:ext>
            </a:extLst>
          </p:cNvPr>
          <p:cNvSpPr/>
          <p:nvPr/>
        </p:nvSpPr>
        <p:spPr>
          <a:xfrm>
            <a:off x="11525599" y="5676752"/>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61247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anim calcmode="lin" valueType="num">
                                      <p:cBhvr>
                                        <p:cTn id="18" dur="500" fill="hold"/>
                                        <p:tgtEl>
                                          <p:spTgt spid="29"/>
                                        </p:tgtEl>
                                        <p:attrNameLst>
                                          <p:attrName>ppt_x</p:attrName>
                                        </p:attrNameLst>
                                      </p:cBhvr>
                                      <p:tavLst>
                                        <p:tav tm="0">
                                          <p:val>
                                            <p:strVal val="#ppt_x"/>
                                          </p:val>
                                        </p:tav>
                                        <p:tav tm="100000">
                                          <p:val>
                                            <p:strVal val="#ppt_x"/>
                                          </p:val>
                                        </p:tav>
                                      </p:tavLst>
                                    </p:anim>
                                    <p:anim calcmode="lin" valueType="num">
                                      <p:cBhvr>
                                        <p:cTn id="19"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基于页共享的</a:t>
            </a:r>
            <a:r>
              <a:rPr lang="en-US" altLang="zh-CN" dirty="0" err="1"/>
              <a:t>Flush+Reload</a:t>
            </a:r>
            <a:r>
              <a:rPr lang="zh-CN" altLang="en-US" dirty="0"/>
              <a:t>攻击</a:t>
            </a:r>
          </a:p>
        </p:txBody>
      </p:sp>
      <p:grpSp>
        <p:nvGrpSpPr>
          <p:cNvPr id="102" name="组合 101">
            <a:extLst>
              <a:ext uri="{FF2B5EF4-FFF2-40B4-BE49-F238E27FC236}">
                <a16:creationId xmlns:a16="http://schemas.microsoft.com/office/drawing/2014/main" id="{3D457CB9-2205-4E58-A49E-738F26D31F8C}"/>
              </a:ext>
            </a:extLst>
          </p:cNvPr>
          <p:cNvGrpSpPr/>
          <p:nvPr/>
        </p:nvGrpSpPr>
        <p:grpSpPr>
          <a:xfrm>
            <a:off x="427240" y="934813"/>
            <a:ext cx="11099883" cy="1354835"/>
            <a:chOff x="427240" y="934813"/>
            <a:chExt cx="11099883" cy="1354835"/>
          </a:xfrm>
        </p:grpSpPr>
        <p:grpSp>
          <p:nvGrpSpPr>
            <p:cNvPr id="101" name="组合 100">
              <a:extLst>
                <a:ext uri="{FF2B5EF4-FFF2-40B4-BE49-F238E27FC236}">
                  <a16:creationId xmlns:a16="http://schemas.microsoft.com/office/drawing/2014/main" id="{BFDD215D-A7D7-4154-BC7E-89C813AB195A}"/>
                </a:ext>
              </a:extLst>
            </p:cNvPr>
            <p:cNvGrpSpPr/>
            <p:nvPr/>
          </p:nvGrpSpPr>
          <p:grpSpPr>
            <a:xfrm>
              <a:off x="6132894" y="1141719"/>
              <a:ext cx="5394229" cy="1073108"/>
              <a:chOff x="6132894" y="1141719"/>
              <a:chExt cx="5394229" cy="1073108"/>
            </a:xfrm>
          </p:grpSpPr>
          <p:grpSp>
            <p:nvGrpSpPr>
              <p:cNvPr id="17" name="组合 16">
                <a:extLst>
                  <a:ext uri="{FF2B5EF4-FFF2-40B4-BE49-F238E27FC236}">
                    <a16:creationId xmlns:a16="http://schemas.microsoft.com/office/drawing/2014/main" id="{742D0311-5348-4EF2-8670-12DA01A40ABB}"/>
                  </a:ext>
                </a:extLst>
              </p:cNvPr>
              <p:cNvGrpSpPr/>
              <p:nvPr/>
            </p:nvGrpSpPr>
            <p:grpSpPr>
              <a:xfrm>
                <a:off x="6132894" y="1148862"/>
                <a:ext cx="2077389" cy="1065965"/>
                <a:chOff x="6749658" y="897202"/>
                <a:chExt cx="2077389" cy="1065965"/>
              </a:xfrm>
            </p:grpSpPr>
            <p:sp>
              <p:nvSpPr>
                <p:cNvPr id="12" name="矩形 11">
                  <a:extLst>
                    <a:ext uri="{FF2B5EF4-FFF2-40B4-BE49-F238E27FC236}">
                      <a16:creationId xmlns:a16="http://schemas.microsoft.com/office/drawing/2014/main" id="{E7C5E690-E251-4282-BD7F-B2251F8D4B55}"/>
                    </a:ext>
                  </a:extLst>
                </p:cNvPr>
                <p:cNvSpPr/>
                <p:nvPr/>
              </p:nvSpPr>
              <p:spPr>
                <a:xfrm>
                  <a:off x="6749658" y="1349787"/>
                  <a:ext cx="518845" cy="613380"/>
                </a:xfrm>
                <a:prstGeom prst="rect">
                  <a:avLst/>
                </a:prstGeom>
                <a:solidFill>
                  <a:srgbClr val="00B0F0"/>
                </a:solidFill>
                <a:ln w="38100" cap="flat" cmpd="sng" algn="ctr">
                  <a:solidFill>
                    <a:srgbClr val="DAC0DE"/>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en-US" altLang="zh-CN" kern="0" dirty="0">
                      <a:solidFill>
                        <a:schemeClr val="bg1"/>
                      </a:solidFill>
                      <a:latin typeface="Arial" panose="020B0604020202020204"/>
                    </a:rPr>
                    <a:t>.</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3" name="矩形 12">
                  <a:extLst>
                    <a:ext uri="{FF2B5EF4-FFF2-40B4-BE49-F238E27FC236}">
                      <a16:creationId xmlns:a16="http://schemas.microsoft.com/office/drawing/2014/main" id="{7A4FB5FA-713A-41A0-83A2-27130ABA7F06}"/>
                    </a:ext>
                  </a:extLst>
                </p:cNvPr>
                <p:cNvSpPr/>
                <p:nvPr/>
              </p:nvSpPr>
              <p:spPr>
                <a:xfrm>
                  <a:off x="7268504" y="1349787"/>
                  <a:ext cx="518845" cy="613380"/>
                </a:xfrm>
                <a:prstGeom prst="rect">
                  <a:avLst/>
                </a:prstGeom>
                <a:solidFill>
                  <a:srgbClr val="00B0F0"/>
                </a:solidFill>
                <a:ln w="38100" cap="flat" cmpd="sng" algn="ctr">
                  <a:solidFill>
                    <a:srgbClr val="DAC0DE"/>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en-US" altLang="zh-CN" kern="0" dirty="0">
                      <a:solidFill>
                        <a:schemeClr val="bg1"/>
                      </a:solidFill>
                      <a:latin typeface="Arial" panose="020B0604020202020204"/>
                    </a:rPr>
                    <a:t>E</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4" name="矩形 13">
                  <a:extLst>
                    <a:ext uri="{FF2B5EF4-FFF2-40B4-BE49-F238E27FC236}">
                      <a16:creationId xmlns:a16="http://schemas.microsoft.com/office/drawing/2014/main" id="{D8D25A19-90F5-456D-8CBA-7C1F7F1822DA}"/>
                    </a:ext>
                  </a:extLst>
                </p:cNvPr>
                <p:cNvSpPr/>
                <p:nvPr/>
              </p:nvSpPr>
              <p:spPr>
                <a:xfrm>
                  <a:off x="7785001" y="1349787"/>
                  <a:ext cx="518845" cy="613380"/>
                </a:xfrm>
                <a:prstGeom prst="rect">
                  <a:avLst/>
                </a:prstGeom>
                <a:solidFill>
                  <a:srgbClr val="00B0F0"/>
                </a:solidFill>
                <a:ln w="38100" cap="flat" cmpd="sng" algn="ctr">
                  <a:solidFill>
                    <a:srgbClr val="DAC0DE"/>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X</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15" name="îṣlîḍe">
                  <a:hlinkClick r:id="" action="ppaction://noaction"/>
                  <a:extLst>
                    <a:ext uri="{FF2B5EF4-FFF2-40B4-BE49-F238E27FC236}">
                      <a16:creationId xmlns:a16="http://schemas.microsoft.com/office/drawing/2014/main" id="{87F8787D-0A45-47F1-88FD-87347EFCDEED}"/>
                    </a:ext>
                  </a:extLst>
                </p:cNvPr>
                <p:cNvSpPr/>
                <p:nvPr/>
              </p:nvSpPr>
              <p:spPr>
                <a:xfrm>
                  <a:off x="7276509" y="897202"/>
                  <a:ext cx="1291115" cy="446763"/>
                </a:xfrm>
                <a:prstGeom prst="rect">
                  <a:avLst/>
                </a:prstGeom>
                <a:ln>
                  <a:noFill/>
                </a:ln>
              </p:spPr>
              <p:txBody>
                <a:bodyPr wrap="square" anchor="ctr" anchorCtr="0">
                  <a:normAutofit/>
                </a:bodyPr>
                <a:lstStyle/>
                <a:p>
                  <a:pPr lvl="0"/>
                  <a:r>
                    <a:rPr lang="en-US" altLang="zh-CN" sz="2000" b="1" dirty="0">
                      <a:solidFill>
                        <a:srgbClr val="7030A0"/>
                      </a:solidFill>
                    </a:rPr>
                    <a:t>victim</a:t>
                  </a:r>
                  <a:endParaRPr lang="zh-CN" altLang="en-US" sz="2000" b="1" dirty="0">
                    <a:solidFill>
                      <a:srgbClr val="7030A0"/>
                    </a:solidFill>
                  </a:endParaRPr>
                </a:p>
              </p:txBody>
            </p:sp>
            <p:sp>
              <p:nvSpPr>
                <p:cNvPr id="16" name="矩形 15">
                  <a:extLst>
                    <a:ext uri="{FF2B5EF4-FFF2-40B4-BE49-F238E27FC236}">
                      <a16:creationId xmlns:a16="http://schemas.microsoft.com/office/drawing/2014/main" id="{E7C6CD66-11C7-40B3-97C4-0AB5345D19B9}"/>
                    </a:ext>
                  </a:extLst>
                </p:cNvPr>
                <p:cNvSpPr/>
                <p:nvPr/>
              </p:nvSpPr>
              <p:spPr>
                <a:xfrm>
                  <a:off x="8308202" y="1349787"/>
                  <a:ext cx="518845" cy="613380"/>
                </a:xfrm>
                <a:prstGeom prst="rect">
                  <a:avLst/>
                </a:prstGeom>
                <a:solidFill>
                  <a:srgbClr val="00B0F0"/>
                </a:solidFill>
                <a:ln w="38100" cap="flat" cmpd="sng" algn="ctr">
                  <a:solidFill>
                    <a:srgbClr val="DAC0DE"/>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E</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grpSp>
            <p:nvGrpSpPr>
              <p:cNvPr id="18" name="组合 17">
                <a:extLst>
                  <a:ext uri="{FF2B5EF4-FFF2-40B4-BE49-F238E27FC236}">
                    <a16:creationId xmlns:a16="http://schemas.microsoft.com/office/drawing/2014/main" id="{DC47C6ED-4787-4E83-BBF9-0F75BB9E34EF}"/>
                  </a:ext>
                </a:extLst>
              </p:cNvPr>
              <p:cNvGrpSpPr/>
              <p:nvPr/>
            </p:nvGrpSpPr>
            <p:grpSpPr>
              <a:xfrm>
                <a:off x="9449734" y="1141719"/>
                <a:ext cx="2077389" cy="1065965"/>
                <a:chOff x="6749658" y="897202"/>
                <a:chExt cx="2077389" cy="1065965"/>
              </a:xfrm>
            </p:grpSpPr>
            <p:sp>
              <p:nvSpPr>
                <p:cNvPr id="19" name="矩形 18">
                  <a:extLst>
                    <a:ext uri="{FF2B5EF4-FFF2-40B4-BE49-F238E27FC236}">
                      <a16:creationId xmlns:a16="http://schemas.microsoft.com/office/drawing/2014/main" id="{9B355DB3-F42D-440F-8481-6C5535A40421}"/>
                    </a:ext>
                  </a:extLst>
                </p:cNvPr>
                <p:cNvSpPr/>
                <p:nvPr/>
              </p:nvSpPr>
              <p:spPr>
                <a:xfrm>
                  <a:off x="6749658" y="1349787"/>
                  <a:ext cx="518845" cy="613380"/>
                </a:xfrm>
                <a:prstGeom prst="rect">
                  <a:avLst/>
                </a:prstGeom>
                <a:solidFill>
                  <a:srgbClr val="00B0F0"/>
                </a:solidFill>
                <a:ln w="38100" cap="flat" cmpd="sng" algn="ctr">
                  <a:solidFill>
                    <a:schemeClr val="accent4">
                      <a:lumMod val="20000"/>
                      <a:lumOff val="8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lumMod val="20000"/>
                          <a:lumOff val="80000"/>
                        </a:schemeClr>
                      </a:solidFill>
                      <a:effectLst/>
                      <a:uLnTx/>
                      <a:uFillTx/>
                      <a:latin typeface="Arial" panose="020B0604020202020204"/>
                      <a:ea typeface="微软雅黑" panose="020B0503020204020204" pitchFamily="34" charset="-122"/>
                      <a:cs typeface="+mn-cs"/>
                    </a:rPr>
                    <a:t>.</a:t>
                  </a:r>
                  <a:endParaRPr kumimoji="0" lang="zh-CN" altLang="en-US" sz="1800" b="0" i="0" u="none" strike="noStrike" kern="0" cap="none" spc="0" normalizeH="0" baseline="0" noProof="0" dirty="0">
                    <a:ln>
                      <a:noFill/>
                    </a:ln>
                    <a:solidFill>
                      <a:schemeClr val="accent4">
                        <a:lumMod val="20000"/>
                        <a:lumOff val="80000"/>
                      </a:schemeClr>
                    </a:solidFill>
                    <a:effectLst/>
                    <a:uLnTx/>
                    <a:uFillTx/>
                    <a:latin typeface="Arial" panose="020B0604020202020204"/>
                    <a:ea typeface="微软雅黑" panose="020B0503020204020204" pitchFamily="34" charset="-122"/>
                    <a:cs typeface="+mn-cs"/>
                  </a:endParaRPr>
                </a:p>
              </p:txBody>
            </p:sp>
            <p:sp>
              <p:nvSpPr>
                <p:cNvPr id="20" name="矩形 19">
                  <a:extLst>
                    <a:ext uri="{FF2B5EF4-FFF2-40B4-BE49-F238E27FC236}">
                      <a16:creationId xmlns:a16="http://schemas.microsoft.com/office/drawing/2014/main" id="{6F0F8D32-1D64-4B0C-B267-ADF3B94336FA}"/>
                    </a:ext>
                  </a:extLst>
                </p:cNvPr>
                <p:cNvSpPr/>
                <p:nvPr/>
              </p:nvSpPr>
              <p:spPr>
                <a:xfrm>
                  <a:off x="7268504" y="1349787"/>
                  <a:ext cx="518845" cy="613380"/>
                </a:xfrm>
                <a:prstGeom prst="rect">
                  <a:avLst/>
                </a:prstGeom>
                <a:solidFill>
                  <a:srgbClr val="00B0F0"/>
                </a:solidFill>
                <a:ln w="38100" cap="flat" cmpd="sng" algn="ctr">
                  <a:solidFill>
                    <a:schemeClr val="accent4">
                      <a:lumMod val="20000"/>
                      <a:lumOff val="8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lumMod val="20000"/>
                          <a:lumOff val="80000"/>
                        </a:schemeClr>
                      </a:solidFill>
                      <a:effectLst/>
                      <a:uLnTx/>
                      <a:uFillTx/>
                      <a:latin typeface="Arial" panose="020B0604020202020204"/>
                      <a:ea typeface="微软雅黑" panose="020B0503020204020204" pitchFamily="34" charset="-122"/>
                      <a:cs typeface="+mn-cs"/>
                    </a:rPr>
                    <a:t>E</a:t>
                  </a:r>
                  <a:endParaRPr kumimoji="0" lang="zh-CN" altLang="en-US" sz="1800" b="0" i="0" u="none" strike="noStrike" kern="0" cap="none" spc="0" normalizeH="0" baseline="0" noProof="0" dirty="0">
                    <a:ln>
                      <a:noFill/>
                    </a:ln>
                    <a:solidFill>
                      <a:schemeClr val="accent4">
                        <a:lumMod val="20000"/>
                        <a:lumOff val="80000"/>
                      </a:schemeClr>
                    </a:solidFill>
                    <a:effectLst/>
                    <a:uLnTx/>
                    <a:uFillTx/>
                    <a:latin typeface="Arial" panose="020B0604020202020204"/>
                    <a:ea typeface="微软雅黑" panose="020B0503020204020204" pitchFamily="34" charset="-122"/>
                    <a:cs typeface="+mn-cs"/>
                  </a:endParaRPr>
                </a:p>
              </p:txBody>
            </p:sp>
            <p:sp>
              <p:nvSpPr>
                <p:cNvPr id="21" name="矩形 20">
                  <a:extLst>
                    <a:ext uri="{FF2B5EF4-FFF2-40B4-BE49-F238E27FC236}">
                      <a16:creationId xmlns:a16="http://schemas.microsoft.com/office/drawing/2014/main" id="{F5C45B10-A7CD-4CB1-8874-3108FAA47188}"/>
                    </a:ext>
                  </a:extLst>
                </p:cNvPr>
                <p:cNvSpPr/>
                <p:nvPr/>
              </p:nvSpPr>
              <p:spPr>
                <a:xfrm>
                  <a:off x="7785001" y="1349787"/>
                  <a:ext cx="518845" cy="613380"/>
                </a:xfrm>
                <a:prstGeom prst="rect">
                  <a:avLst/>
                </a:prstGeom>
                <a:solidFill>
                  <a:srgbClr val="00B0F0"/>
                </a:solidFill>
                <a:ln w="38100" cap="flat" cmpd="sng" algn="ctr">
                  <a:solidFill>
                    <a:schemeClr val="accent4">
                      <a:lumMod val="20000"/>
                      <a:lumOff val="8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lumMod val="20000"/>
                          <a:lumOff val="80000"/>
                        </a:schemeClr>
                      </a:solidFill>
                      <a:effectLst/>
                      <a:uLnTx/>
                      <a:uFillTx/>
                      <a:latin typeface="Arial" panose="020B0604020202020204"/>
                      <a:ea typeface="微软雅黑" panose="020B0503020204020204" pitchFamily="34" charset="-122"/>
                      <a:cs typeface="+mn-cs"/>
                    </a:rPr>
                    <a:t>X</a:t>
                  </a:r>
                  <a:endParaRPr kumimoji="0" lang="zh-CN" altLang="en-US" sz="1800" b="0" i="0" u="none" strike="noStrike" kern="0" cap="none" spc="0" normalizeH="0" baseline="0" noProof="0" dirty="0">
                    <a:ln>
                      <a:noFill/>
                    </a:ln>
                    <a:solidFill>
                      <a:schemeClr val="accent4">
                        <a:lumMod val="20000"/>
                        <a:lumOff val="80000"/>
                      </a:schemeClr>
                    </a:solidFill>
                    <a:effectLst/>
                    <a:uLnTx/>
                    <a:uFillTx/>
                    <a:latin typeface="Arial" panose="020B0604020202020204"/>
                    <a:ea typeface="微软雅黑" panose="020B0503020204020204" pitchFamily="34" charset="-122"/>
                    <a:cs typeface="+mn-cs"/>
                  </a:endParaRPr>
                </a:p>
              </p:txBody>
            </p:sp>
            <p:sp>
              <p:nvSpPr>
                <p:cNvPr id="22" name="îṣlîḍe">
                  <a:hlinkClick r:id="" action="ppaction://noaction"/>
                  <a:extLst>
                    <a:ext uri="{FF2B5EF4-FFF2-40B4-BE49-F238E27FC236}">
                      <a16:creationId xmlns:a16="http://schemas.microsoft.com/office/drawing/2014/main" id="{861DDD77-9F48-48BA-9A54-6129730773CF}"/>
                    </a:ext>
                  </a:extLst>
                </p:cNvPr>
                <p:cNvSpPr/>
                <p:nvPr/>
              </p:nvSpPr>
              <p:spPr>
                <a:xfrm>
                  <a:off x="7214865" y="897202"/>
                  <a:ext cx="1291115" cy="446763"/>
                </a:xfrm>
                <a:prstGeom prst="rect">
                  <a:avLst/>
                </a:prstGeom>
              </p:spPr>
              <p:txBody>
                <a:bodyPr wrap="square" anchor="ctr" anchorCtr="0">
                  <a:normAutofit/>
                </a:bodyPr>
                <a:lstStyle/>
                <a:p>
                  <a:pPr lvl="0"/>
                  <a:r>
                    <a:rPr lang="en-US" altLang="zh-CN" sz="2000" b="1" dirty="0">
                      <a:solidFill>
                        <a:schemeClr val="accent4">
                          <a:lumMod val="60000"/>
                          <a:lumOff val="40000"/>
                        </a:schemeClr>
                      </a:solidFill>
                    </a:rPr>
                    <a:t>attacker</a:t>
                  </a:r>
                  <a:endParaRPr lang="zh-CN" altLang="en-US" sz="2000" b="1" dirty="0">
                    <a:solidFill>
                      <a:schemeClr val="accent4">
                        <a:lumMod val="60000"/>
                        <a:lumOff val="40000"/>
                      </a:schemeClr>
                    </a:solidFill>
                  </a:endParaRPr>
                </a:p>
              </p:txBody>
            </p:sp>
            <p:sp>
              <p:nvSpPr>
                <p:cNvPr id="23" name="矩形 22">
                  <a:extLst>
                    <a:ext uri="{FF2B5EF4-FFF2-40B4-BE49-F238E27FC236}">
                      <a16:creationId xmlns:a16="http://schemas.microsoft.com/office/drawing/2014/main" id="{787EE3BC-666F-468B-A190-EC6164CAEBE4}"/>
                    </a:ext>
                  </a:extLst>
                </p:cNvPr>
                <p:cNvSpPr/>
                <p:nvPr/>
              </p:nvSpPr>
              <p:spPr>
                <a:xfrm>
                  <a:off x="8308202" y="1349787"/>
                  <a:ext cx="518845" cy="613380"/>
                </a:xfrm>
                <a:prstGeom prst="rect">
                  <a:avLst/>
                </a:prstGeom>
                <a:solidFill>
                  <a:srgbClr val="00B0F0"/>
                </a:solidFill>
                <a:ln w="38100" cap="flat" cmpd="sng" algn="ctr">
                  <a:solidFill>
                    <a:schemeClr val="accent4">
                      <a:lumMod val="20000"/>
                      <a:lumOff val="8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accent4">
                          <a:lumMod val="20000"/>
                          <a:lumOff val="80000"/>
                        </a:schemeClr>
                      </a:solidFill>
                      <a:effectLst/>
                      <a:uLnTx/>
                      <a:uFillTx/>
                      <a:latin typeface="Arial" panose="020B0604020202020204"/>
                      <a:ea typeface="微软雅黑" panose="020B0503020204020204" pitchFamily="34" charset="-122"/>
                      <a:cs typeface="+mn-cs"/>
                    </a:rPr>
                    <a:t>E</a:t>
                  </a:r>
                  <a:endParaRPr kumimoji="0" lang="zh-CN" altLang="en-US" sz="1800" b="0" i="0" u="none" strike="noStrike" kern="0" cap="none" spc="0" normalizeH="0" baseline="0" noProof="0" dirty="0">
                    <a:ln>
                      <a:noFill/>
                    </a:ln>
                    <a:solidFill>
                      <a:schemeClr val="accent4">
                        <a:lumMod val="20000"/>
                        <a:lumOff val="80000"/>
                      </a:schemeClr>
                    </a:solidFill>
                    <a:effectLst/>
                    <a:uLnTx/>
                    <a:uFillTx/>
                    <a:latin typeface="Arial" panose="020B0604020202020204"/>
                    <a:ea typeface="微软雅黑" panose="020B0503020204020204" pitchFamily="34" charset="-122"/>
                    <a:cs typeface="+mn-cs"/>
                  </a:endParaRPr>
                </a:p>
              </p:txBody>
            </p:sp>
          </p:grpSp>
          <p:sp>
            <p:nvSpPr>
              <p:cNvPr id="25" name="îṣlîḍe">
                <a:hlinkClick r:id="" action="ppaction://noaction"/>
                <a:extLst>
                  <a:ext uri="{FF2B5EF4-FFF2-40B4-BE49-F238E27FC236}">
                    <a16:creationId xmlns:a16="http://schemas.microsoft.com/office/drawing/2014/main" id="{15FE9B04-C05F-4B0D-94FE-1584A30C921D}"/>
                  </a:ext>
                </a:extLst>
              </p:cNvPr>
              <p:cNvSpPr/>
              <p:nvPr/>
            </p:nvSpPr>
            <p:spPr>
              <a:xfrm>
                <a:off x="8302759" y="1454231"/>
                <a:ext cx="1291115" cy="446763"/>
              </a:xfrm>
              <a:prstGeom prst="rect">
                <a:avLst/>
              </a:prstGeom>
            </p:spPr>
            <p:txBody>
              <a:bodyPr wrap="square" anchor="ctr" anchorCtr="0">
                <a:normAutofit/>
              </a:bodyPr>
              <a:lstStyle/>
              <a:p>
                <a:pPr lvl="0"/>
                <a:r>
                  <a:rPr lang="en-US" altLang="zh-CN" sz="2000" b="1" dirty="0" err="1">
                    <a:solidFill>
                      <a:schemeClr val="accent4">
                        <a:lumMod val="60000"/>
                        <a:lumOff val="40000"/>
                      </a:schemeClr>
                    </a:solidFill>
                  </a:rPr>
                  <a:t>mmap</a:t>
                </a:r>
                <a:endParaRPr lang="zh-CN" altLang="en-US" sz="2000" b="1" dirty="0">
                  <a:solidFill>
                    <a:schemeClr val="accent4">
                      <a:lumMod val="60000"/>
                      <a:lumOff val="40000"/>
                    </a:schemeClr>
                  </a:solidFill>
                </a:endParaRPr>
              </a:p>
            </p:txBody>
          </p:sp>
          <p:cxnSp>
            <p:nvCxnSpPr>
              <p:cNvPr id="27" name="直接箭头连接符 26">
                <a:extLst>
                  <a:ext uri="{FF2B5EF4-FFF2-40B4-BE49-F238E27FC236}">
                    <a16:creationId xmlns:a16="http://schemas.microsoft.com/office/drawing/2014/main" id="{09D52595-27AB-4D13-8FDE-9762210A0BE6}"/>
                  </a:ext>
                </a:extLst>
              </p:cNvPr>
              <p:cNvCxnSpPr/>
              <p:nvPr/>
            </p:nvCxnSpPr>
            <p:spPr>
              <a:xfrm>
                <a:off x="8302759" y="1900994"/>
                <a:ext cx="99659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a:extLst>
                <a:ext uri="{FF2B5EF4-FFF2-40B4-BE49-F238E27FC236}">
                  <a16:creationId xmlns:a16="http://schemas.microsoft.com/office/drawing/2014/main" id="{D10FD224-FB1E-4E9A-9B98-EA290F9D1C52}"/>
                </a:ext>
              </a:extLst>
            </p:cNvPr>
            <p:cNvGrpSpPr/>
            <p:nvPr/>
          </p:nvGrpSpPr>
          <p:grpSpPr>
            <a:xfrm>
              <a:off x="427240" y="934813"/>
              <a:ext cx="5040000" cy="1354835"/>
              <a:chOff x="427240" y="934813"/>
              <a:chExt cx="5040000" cy="1354835"/>
            </a:xfrm>
          </p:grpSpPr>
          <p:sp>
            <p:nvSpPr>
              <p:cNvPr id="9" name="ïṣḷiďê">
                <a:extLst>
                  <a:ext uri="{FF2B5EF4-FFF2-40B4-BE49-F238E27FC236}">
                    <a16:creationId xmlns:a16="http://schemas.microsoft.com/office/drawing/2014/main" id="{90E88517-2201-4A1E-BA67-168E7F1A3889}"/>
                  </a:ext>
                </a:extLst>
              </p:cNvPr>
              <p:cNvSpPr txBox="1"/>
              <p:nvPr/>
            </p:nvSpPr>
            <p:spPr>
              <a:xfrm>
                <a:off x="427240" y="1442910"/>
                <a:ext cx="5040000" cy="846738"/>
              </a:xfrm>
              <a:prstGeom prst="rect">
                <a:avLst/>
              </a:prstGeom>
              <a:noFill/>
              <a:ln>
                <a:noFill/>
              </a:ln>
            </p:spPr>
            <p:txBody>
              <a:bodyPr wrap="square" lIns="91440" tIns="45720" rIns="0" bIns="45720" anchor="t" anchorCtr="0">
                <a:noAutofit/>
              </a:bodyPr>
              <a:lstStyle/>
              <a:p>
                <a:pPr marL="285750" indent="-285750">
                  <a:buFont typeface="Wingdings" panose="05000000000000000000" pitchFamily="2" charset="2"/>
                  <a:buChar char="Ø"/>
                </a:pPr>
                <a:r>
                  <a:rPr lang="zh-CN" altLang="en-US" spc="100" dirty="0">
                    <a:solidFill>
                      <a:schemeClr val="tx1">
                        <a:lumMod val="65000"/>
                        <a:lumOff val="35000"/>
                      </a:schemeClr>
                    </a:solidFill>
                  </a:rPr>
                  <a:t>将目标进程的可执行文件使用 </a:t>
                </a:r>
                <a:r>
                  <a:rPr lang="en-US" altLang="zh-CN" spc="100" dirty="0" err="1">
                    <a:solidFill>
                      <a:schemeClr val="tx1">
                        <a:lumMod val="65000"/>
                        <a:lumOff val="35000"/>
                      </a:schemeClr>
                    </a:solidFill>
                  </a:rPr>
                  <a:t>mmap</a:t>
                </a:r>
                <a:r>
                  <a:rPr lang="en-US" altLang="zh-CN" spc="100" dirty="0">
                    <a:solidFill>
                      <a:schemeClr val="tx1">
                        <a:lumMod val="65000"/>
                        <a:lumOff val="35000"/>
                      </a:schemeClr>
                    </a:solidFill>
                  </a:rPr>
                  <a:t> </a:t>
                </a:r>
                <a:r>
                  <a:rPr lang="zh-CN" altLang="en-US" spc="100" dirty="0">
                    <a:solidFill>
                      <a:schemeClr val="tx1">
                        <a:lumMod val="65000"/>
                        <a:lumOff val="35000"/>
                      </a:schemeClr>
                    </a:solidFill>
                  </a:rPr>
                  <a:t>映射到其虛拟地址空间，完成文件的内存页共享</a:t>
                </a:r>
              </a:p>
            </p:txBody>
          </p:sp>
          <p:sp>
            <p:nvSpPr>
              <p:cNvPr id="10" name="îṣlîḍe">
                <a:hlinkClick r:id="" action="ppaction://noaction"/>
                <a:extLst>
                  <a:ext uri="{FF2B5EF4-FFF2-40B4-BE49-F238E27FC236}">
                    <a16:creationId xmlns:a16="http://schemas.microsoft.com/office/drawing/2014/main" id="{9B7B4DC6-27AC-42E6-AFA7-1069D079AD48}"/>
                  </a:ext>
                </a:extLst>
              </p:cNvPr>
              <p:cNvSpPr/>
              <p:nvPr/>
            </p:nvSpPr>
            <p:spPr>
              <a:xfrm>
                <a:off x="1052488" y="1013603"/>
                <a:ext cx="3002629" cy="446763"/>
              </a:xfrm>
              <a:prstGeom prst="rect">
                <a:avLst/>
              </a:prstGeom>
            </p:spPr>
            <p:txBody>
              <a:bodyPr wrap="square" anchor="ctr" anchorCtr="0">
                <a:normAutofit/>
              </a:bodyPr>
              <a:lstStyle/>
              <a:p>
                <a:pPr lvl="0"/>
                <a:r>
                  <a:rPr lang="en-US" altLang="zh-CN" sz="2000" b="1" spc="100" dirty="0">
                    <a:solidFill>
                      <a:schemeClr val="accent4"/>
                    </a:solidFill>
                  </a:rPr>
                  <a:t>Step1:</a:t>
                </a:r>
                <a:r>
                  <a:rPr lang="zh-CN" altLang="en-US" sz="2000" b="1" spc="100" dirty="0">
                    <a:solidFill>
                      <a:schemeClr val="accent4"/>
                    </a:solidFill>
                  </a:rPr>
                  <a:t>页共享</a:t>
                </a:r>
              </a:p>
            </p:txBody>
          </p:sp>
          <p:grpSp>
            <p:nvGrpSpPr>
              <p:cNvPr id="93" name="组合 92">
                <a:extLst>
                  <a:ext uri="{FF2B5EF4-FFF2-40B4-BE49-F238E27FC236}">
                    <a16:creationId xmlns:a16="http://schemas.microsoft.com/office/drawing/2014/main" id="{71F95703-A80C-4726-9E04-2F82F5C299B9}"/>
                  </a:ext>
                </a:extLst>
              </p:cNvPr>
              <p:cNvGrpSpPr/>
              <p:nvPr/>
            </p:nvGrpSpPr>
            <p:grpSpPr>
              <a:xfrm>
                <a:off x="473369" y="934813"/>
                <a:ext cx="399933" cy="446762"/>
                <a:chOff x="10118519" y="1372122"/>
                <a:chExt cx="456638" cy="523007"/>
              </a:xfrm>
              <a:solidFill>
                <a:schemeClr val="accent1"/>
              </a:solidFill>
            </p:grpSpPr>
            <p:sp>
              <p:nvSpPr>
                <p:cNvPr id="94" name="任意多边形: 形状 93">
                  <a:extLst>
                    <a:ext uri="{FF2B5EF4-FFF2-40B4-BE49-F238E27FC236}">
                      <a16:creationId xmlns:a16="http://schemas.microsoft.com/office/drawing/2014/main" id="{A6CCC949-0709-40AF-9F62-34E202E070D1}"/>
                    </a:ext>
                  </a:extLst>
                </p:cNvPr>
                <p:cNvSpPr/>
                <p:nvPr/>
              </p:nvSpPr>
              <p:spPr>
                <a:xfrm>
                  <a:off x="10118519" y="1372122"/>
                  <a:ext cx="388125" cy="438750"/>
                </a:xfrm>
                <a:custGeom>
                  <a:avLst/>
                  <a:gdLst>
                    <a:gd name="connsiteX0" fmla="*/ 388901 w 388125"/>
                    <a:gd name="connsiteY0" fmla="*/ 44027 h 438750"/>
                    <a:gd name="connsiteX1" fmla="*/ 344908 w 388125"/>
                    <a:gd name="connsiteY1" fmla="*/ 0 h 438750"/>
                    <a:gd name="connsiteX2" fmla="*/ 42255 w 388125"/>
                    <a:gd name="connsiteY2" fmla="*/ 0 h 438750"/>
                    <a:gd name="connsiteX3" fmla="*/ 0 w 388125"/>
                    <a:gd name="connsiteY3" fmla="*/ 42255 h 438750"/>
                    <a:gd name="connsiteX4" fmla="*/ 0 w 388125"/>
                    <a:gd name="connsiteY4" fmla="*/ 409489 h 438750"/>
                    <a:gd name="connsiteX5" fmla="*/ 44027 w 388125"/>
                    <a:gd name="connsiteY5" fmla="*/ 453516 h 438750"/>
                    <a:gd name="connsiteX6" fmla="*/ 344858 w 388125"/>
                    <a:gd name="connsiteY6" fmla="*/ 453516 h 438750"/>
                    <a:gd name="connsiteX7" fmla="*/ 388884 w 388125"/>
                    <a:gd name="connsiteY7" fmla="*/ 409489 h 438750"/>
                    <a:gd name="connsiteX8" fmla="*/ 388884 w 388125"/>
                    <a:gd name="connsiteY8" fmla="*/ 44027 h 438750"/>
                    <a:gd name="connsiteX9" fmla="*/ 388901 w 388125"/>
                    <a:gd name="connsiteY9" fmla="*/ 44027 h 438750"/>
                    <a:gd name="connsiteX10" fmla="*/ 345043 w 388125"/>
                    <a:gd name="connsiteY10" fmla="*/ 376211 h 438750"/>
                    <a:gd name="connsiteX11" fmla="*/ 311580 w 388125"/>
                    <a:gd name="connsiteY11" fmla="*/ 409674 h 438750"/>
                    <a:gd name="connsiteX12" fmla="*/ 77304 w 388125"/>
                    <a:gd name="connsiteY12" fmla="*/ 409674 h 438750"/>
                    <a:gd name="connsiteX13" fmla="*/ 43841 w 388125"/>
                    <a:gd name="connsiteY13" fmla="*/ 376211 h 438750"/>
                    <a:gd name="connsiteX14" fmla="*/ 43841 w 388125"/>
                    <a:gd name="connsiteY14" fmla="*/ 76174 h 438750"/>
                    <a:gd name="connsiteX15" fmla="*/ 77304 w 388125"/>
                    <a:gd name="connsiteY15" fmla="*/ 42711 h 438750"/>
                    <a:gd name="connsiteX16" fmla="*/ 311580 w 388125"/>
                    <a:gd name="connsiteY16" fmla="*/ 42711 h 438750"/>
                    <a:gd name="connsiteX17" fmla="*/ 345026 w 388125"/>
                    <a:gd name="connsiteY17" fmla="*/ 76174 h 438750"/>
                    <a:gd name="connsiteX18" fmla="*/ 345043 w 388125"/>
                    <a:gd name="connsiteY18" fmla="*/ 376211 h 438750"/>
                    <a:gd name="connsiteX19" fmla="*/ 345043 w 388125"/>
                    <a:gd name="connsiteY19" fmla="*/ 376211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125" h="438750">
                      <a:moveTo>
                        <a:pt x="388901" y="44027"/>
                      </a:moveTo>
                      <a:cubicBezTo>
                        <a:pt x="388901" y="19710"/>
                        <a:pt x="369191" y="0"/>
                        <a:pt x="344908" y="0"/>
                      </a:cubicBezTo>
                      <a:lnTo>
                        <a:pt x="42255" y="0"/>
                      </a:lnTo>
                      <a:cubicBezTo>
                        <a:pt x="18917" y="0"/>
                        <a:pt x="0" y="18917"/>
                        <a:pt x="0" y="42255"/>
                      </a:cubicBezTo>
                      <a:lnTo>
                        <a:pt x="0" y="409489"/>
                      </a:lnTo>
                      <a:cubicBezTo>
                        <a:pt x="0" y="433806"/>
                        <a:pt x="19710" y="453516"/>
                        <a:pt x="44027" y="453516"/>
                      </a:cubicBezTo>
                      <a:lnTo>
                        <a:pt x="344858" y="453516"/>
                      </a:lnTo>
                      <a:cubicBezTo>
                        <a:pt x="369174" y="453516"/>
                        <a:pt x="388884" y="433806"/>
                        <a:pt x="388884" y="409489"/>
                      </a:cubicBezTo>
                      <a:lnTo>
                        <a:pt x="388884" y="44027"/>
                      </a:lnTo>
                      <a:lnTo>
                        <a:pt x="388901" y="44027"/>
                      </a:lnTo>
                      <a:close/>
                      <a:moveTo>
                        <a:pt x="345043" y="376211"/>
                      </a:moveTo>
                      <a:cubicBezTo>
                        <a:pt x="345043" y="394689"/>
                        <a:pt x="330058" y="409674"/>
                        <a:pt x="311580" y="409674"/>
                      </a:cubicBezTo>
                      <a:lnTo>
                        <a:pt x="77304" y="409674"/>
                      </a:lnTo>
                      <a:cubicBezTo>
                        <a:pt x="58826" y="409674"/>
                        <a:pt x="43841" y="394673"/>
                        <a:pt x="43841" y="376211"/>
                      </a:cubicBezTo>
                      <a:lnTo>
                        <a:pt x="43841" y="76174"/>
                      </a:lnTo>
                      <a:cubicBezTo>
                        <a:pt x="43841" y="57696"/>
                        <a:pt x="58826" y="42711"/>
                        <a:pt x="77304" y="42711"/>
                      </a:cubicBezTo>
                      <a:lnTo>
                        <a:pt x="311580" y="42711"/>
                      </a:lnTo>
                      <a:cubicBezTo>
                        <a:pt x="330041" y="42711"/>
                        <a:pt x="345026" y="57696"/>
                        <a:pt x="345026" y="76174"/>
                      </a:cubicBezTo>
                      <a:lnTo>
                        <a:pt x="345043" y="376211"/>
                      </a:lnTo>
                      <a:lnTo>
                        <a:pt x="345043" y="37621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任意多边形: 形状 94">
                  <a:extLst>
                    <a:ext uri="{FF2B5EF4-FFF2-40B4-BE49-F238E27FC236}">
                      <a16:creationId xmlns:a16="http://schemas.microsoft.com/office/drawing/2014/main" id="{C98F9D1B-9BC3-4FA0-8B7A-CC0CB2A48F78}"/>
                    </a:ext>
                  </a:extLst>
                </p:cNvPr>
                <p:cNvSpPr/>
                <p:nvPr/>
              </p:nvSpPr>
              <p:spPr>
                <a:xfrm>
                  <a:off x="10203907" y="1456379"/>
                  <a:ext cx="371250" cy="438750"/>
                </a:xfrm>
                <a:custGeom>
                  <a:avLst/>
                  <a:gdLst>
                    <a:gd name="connsiteX0" fmla="*/ 320828 w 371250"/>
                    <a:gd name="connsiteY0" fmla="*/ 0 h 438750"/>
                    <a:gd name="connsiteX1" fmla="*/ 320828 w 371250"/>
                    <a:gd name="connsiteY1" fmla="*/ 43858 h 438750"/>
                    <a:gd name="connsiteX2" fmla="*/ 345043 w 371250"/>
                    <a:gd name="connsiteY2" fmla="*/ 68074 h 438750"/>
                    <a:gd name="connsiteX3" fmla="*/ 345043 w 371250"/>
                    <a:gd name="connsiteY3" fmla="*/ 386589 h 438750"/>
                    <a:gd name="connsiteX4" fmla="*/ 320828 w 371250"/>
                    <a:gd name="connsiteY4" fmla="*/ 410805 h 438750"/>
                    <a:gd name="connsiteX5" fmla="*/ 65796 w 371250"/>
                    <a:gd name="connsiteY5" fmla="*/ 410805 h 438750"/>
                    <a:gd name="connsiteX6" fmla="*/ 42711 w 371250"/>
                    <a:gd name="connsiteY6" fmla="*/ 387720 h 438750"/>
                    <a:gd name="connsiteX7" fmla="*/ 0 w 371250"/>
                    <a:gd name="connsiteY7" fmla="*/ 387720 h 438750"/>
                    <a:gd name="connsiteX8" fmla="*/ 0 w 371250"/>
                    <a:gd name="connsiteY8" fmla="*/ 409472 h 438750"/>
                    <a:gd name="connsiteX9" fmla="*/ 44027 w 371250"/>
                    <a:gd name="connsiteY9" fmla="*/ 453499 h 438750"/>
                    <a:gd name="connsiteX10" fmla="*/ 343676 w 371250"/>
                    <a:gd name="connsiteY10" fmla="*/ 453499 h 438750"/>
                    <a:gd name="connsiteX11" fmla="*/ 387686 w 371250"/>
                    <a:gd name="connsiteY11" fmla="*/ 409472 h 438750"/>
                    <a:gd name="connsiteX12" fmla="*/ 387686 w 371250"/>
                    <a:gd name="connsiteY12" fmla="*/ 44027 h 438750"/>
                    <a:gd name="connsiteX13" fmla="*/ 343676 w 371250"/>
                    <a:gd name="connsiteY13" fmla="*/ 0 h 438750"/>
                    <a:gd name="connsiteX14" fmla="*/ 320828 w 371250"/>
                    <a:gd name="connsiteY14" fmla="*/ 0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250" h="438750">
                      <a:moveTo>
                        <a:pt x="320828" y="0"/>
                      </a:moveTo>
                      <a:lnTo>
                        <a:pt x="320828" y="43858"/>
                      </a:lnTo>
                      <a:cubicBezTo>
                        <a:pt x="334193" y="43858"/>
                        <a:pt x="345043" y="54709"/>
                        <a:pt x="345043" y="68074"/>
                      </a:cubicBezTo>
                      <a:lnTo>
                        <a:pt x="345043" y="386589"/>
                      </a:lnTo>
                      <a:cubicBezTo>
                        <a:pt x="345043" y="399954"/>
                        <a:pt x="334193" y="410805"/>
                        <a:pt x="320828" y="410805"/>
                      </a:cubicBezTo>
                      <a:lnTo>
                        <a:pt x="65796" y="410805"/>
                      </a:lnTo>
                      <a:cubicBezTo>
                        <a:pt x="53055" y="410805"/>
                        <a:pt x="42711" y="400478"/>
                        <a:pt x="42711" y="387720"/>
                      </a:cubicBezTo>
                      <a:lnTo>
                        <a:pt x="0" y="387720"/>
                      </a:lnTo>
                      <a:lnTo>
                        <a:pt x="0" y="409472"/>
                      </a:lnTo>
                      <a:cubicBezTo>
                        <a:pt x="0" y="433789"/>
                        <a:pt x="19710" y="453499"/>
                        <a:pt x="44027" y="453499"/>
                      </a:cubicBezTo>
                      <a:lnTo>
                        <a:pt x="343676" y="453499"/>
                      </a:lnTo>
                      <a:cubicBezTo>
                        <a:pt x="367976" y="453499"/>
                        <a:pt x="387686" y="433772"/>
                        <a:pt x="387686" y="409472"/>
                      </a:cubicBezTo>
                      <a:lnTo>
                        <a:pt x="387686" y="44027"/>
                      </a:lnTo>
                      <a:cubicBezTo>
                        <a:pt x="387686" y="19710"/>
                        <a:pt x="367976" y="0"/>
                        <a:pt x="343676" y="0"/>
                      </a:cubicBezTo>
                      <a:lnTo>
                        <a:pt x="320828" y="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任意多边形: 形状 95">
                  <a:extLst>
                    <a:ext uri="{FF2B5EF4-FFF2-40B4-BE49-F238E27FC236}">
                      <a16:creationId xmlns:a16="http://schemas.microsoft.com/office/drawing/2014/main" id="{D72098E4-49C8-4AB5-B41E-93A22FD07DF8}"/>
                    </a:ext>
                  </a:extLst>
                </p:cNvPr>
                <p:cNvSpPr/>
                <p:nvPr/>
              </p:nvSpPr>
              <p:spPr>
                <a:xfrm>
                  <a:off x="10196195" y="1471347"/>
                  <a:ext cx="236250" cy="33750"/>
                </a:xfrm>
                <a:custGeom>
                  <a:avLst/>
                  <a:gdLst>
                    <a:gd name="connsiteX0" fmla="*/ 21583 w 236250"/>
                    <a:gd name="connsiteY0" fmla="*/ 42711 h 33750"/>
                    <a:gd name="connsiteX1" fmla="*/ 215831 w 236250"/>
                    <a:gd name="connsiteY1" fmla="*/ 42711 h 33750"/>
                    <a:gd name="connsiteX2" fmla="*/ 237414 w 236250"/>
                    <a:gd name="connsiteY2" fmla="*/ 21364 h 33750"/>
                    <a:gd name="connsiteX3" fmla="*/ 215831 w 236250"/>
                    <a:gd name="connsiteY3" fmla="*/ 0 h 33750"/>
                    <a:gd name="connsiteX4" fmla="*/ 21583 w 236250"/>
                    <a:gd name="connsiteY4" fmla="*/ 0 h 33750"/>
                    <a:gd name="connsiteX5" fmla="*/ 0 w 236250"/>
                    <a:gd name="connsiteY5" fmla="*/ 21364 h 33750"/>
                    <a:gd name="connsiteX6" fmla="*/ 21583 w 236250"/>
                    <a:gd name="connsiteY6" fmla="*/ 42711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711"/>
                      </a:moveTo>
                      <a:lnTo>
                        <a:pt x="215831" y="42711"/>
                      </a:lnTo>
                      <a:cubicBezTo>
                        <a:pt x="227762" y="42711"/>
                        <a:pt x="237414" y="33294"/>
                        <a:pt x="237414" y="21364"/>
                      </a:cubicBezTo>
                      <a:cubicBezTo>
                        <a:pt x="237414" y="9433"/>
                        <a:pt x="227762" y="0"/>
                        <a:pt x="215831" y="0"/>
                      </a:cubicBezTo>
                      <a:lnTo>
                        <a:pt x="21583" y="0"/>
                      </a:lnTo>
                      <a:cubicBezTo>
                        <a:pt x="9653" y="0"/>
                        <a:pt x="0" y="9433"/>
                        <a:pt x="0" y="21364"/>
                      </a:cubicBezTo>
                      <a:cubicBezTo>
                        <a:pt x="17" y="33294"/>
                        <a:pt x="9653" y="42711"/>
                        <a:pt x="21583" y="4271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任意多边形: 形状 96">
                  <a:extLst>
                    <a:ext uri="{FF2B5EF4-FFF2-40B4-BE49-F238E27FC236}">
                      <a16:creationId xmlns:a16="http://schemas.microsoft.com/office/drawing/2014/main" id="{AAC0D23E-0DFC-41E7-A215-3347328955E8}"/>
                    </a:ext>
                  </a:extLst>
                </p:cNvPr>
                <p:cNvSpPr/>
                <p:nvPr/>
              </p:nvSpPr>
              <p:spPr>
                <a:xfrm>
                  <a:off x="10196195" y="1542914"/>
                  <a:ext cx="236250" cy="33750"/>
                </a:xfrm>
                <a:custGeom>
                  <a:avLst/>
                  <a:gdLst>
                    <a:gd name="connsiteX0" fmla="*/ 21583 w 236250"/>
                    <a:gd name="connsiteY0" fmla="*/ 42694 h 33750"/>
                    <a:gd name="connsiteX1" fmla="*/ 215831 w 236250"/>
                    <a:gd name="connsiteY1" fmla="*/ 42694 h 33750"/>
                    <a:gd name="connsiteX2" fmla="*/ 237414 w 236250"/>
                    <a:gd name="connsiteY2" fmla="*/ 21347 h 33750"/>
                    <a:gd name="connsiteX3" fmla="*/ 215831 w 236250"/>
                    <a:gd name="connsiteY3" fmla="*/ 0 h 33750"/>
                    <a:gd name="connsiteX4" fmla="*/ 21583 w 236250"/>
                    <a:gd name="connsiteY4" fmla="*/ 0 h 33750"/>
                    <a:gd name="connsiteX5" fmla="*/ 0 w 236250"/>
                    <a:gd name="connsiteY5" fmla="*/ 21347 h 33750"/>
                    <a:gd name="connsiteX6" fmla="*/ 21583 w 236250"/>
                    <a:gd name="connsiteY6" fmla="*/ 4269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694"/>
                      </a:moveTo>
                      <a:lnTo>
                        <a:pt x="215831" y="42694"/>
                      </a:lnTo>
                      <a:cubicBezTo>
                        <a:pt x="227762" y="42694"/>
                        <a:pt x="237414" y="33227"/>
                        <a:pt x="237414" y="21347"/>
                      </a:cubicBezTo>
                      <a:cubicBezTo>
                        <a:pt x="237414" y="9416"/>
                        <a:pt x="227762" y="0"/>
                        <a:pt x="215831" y="0"/>
                      </a:cubicBezTo>
                      <a:lnTo>
                        <a:pt x="21583" y="0"/>
                      </a:lnTo>
                      <a:cubicBezTo>
                        <a:pt x="9653" y="0"/>
                        <a:pt x="0" y="9416"/>
                        <a:pt x="0" y="21347"/>
                      </a:cubicBezTo>
                      <a:cubicBezTo>
                        <a:pt x="17" y="33227"/>
                        <a:pt x="9653" y="42694"/>
                        <a:pt x="21583" y="4269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任意多边形: 形状 97">
                  <a:extLst>
                    <a:ext uri="{FF2B5EF4-FFF2-40B4-BE49-F238E27FC236}">
                      <a16:creationId xmlns:a16="http://schemas.microsoft.com/office/drawing/2014/main" id="{03FF2DCC-5E89-45D7-9A69-34A916B26CB3}"/>
                    </a:ext>
                  </a:extLst>
                </p:cNvPr>
                <p:cNvSpPr/>
                <p:nvPr/>
              </p:nvSpPr>
              <p:spPr>
                <a:xfrm>
                  <a:off x="10196195" y="1614464"/>
                  <a:ext cx="236250" cy="33750"/>
                </a:xfrm>
                <a:custGeom>
                  <a:avLst/>
                  <a:gdLst>
                    <a:gd name="connsiteX0" fmla="*/ 21583 w 236250"/>
                    <a:gd name="connsiteY0" fmla="*/ 42694 h 33750"/>
                    <a:gd name="connsiteX1" fmla="*/ 215831 w 236250"/>
                    <a:gd name="connsiteY1" fmla="*/ 42694 h 33750"/>
                    <a:gd name="connsiteX2" fmla="*/ 237414 w 236250"/>
                    <a:gd name="connsiteY2" fmla="*/ 21347 h 33750"/>
                    <a:gd name="connsiteX3" fmla="*/ 215831 w 236250"/>
                    <a:gd name="connsiteY3" fmla="*/ 0 h 33750"/>
                    <a:gd name="connsiteX4" fmla="*/ 21583 w 236250"/>
                    <a:gd name="connsiteY4" fmla="*/ 0 h 33750"/>
                    <a:gd name="connsiteX5" fmla="*/ 0 w 236250"/>
                    <a:gd name="connsiteY5" fmla="*/ 21347 h 33750"/>
                    <a:gd name="connsiteX6" fmla="*/ 21583 w 236250"/>
                    <a:gd name="connsiteY6" fmla="*/ 4269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694"/>
                      </a:moveTo>
                      <a:lnTo>
                        <a:pt x="215831" y="42694"/>
                      </a:lnTo>
                      <a:cubicBezTo>
                        <a:pt x="227762" y="42694"/>
                        <a:pt x="237414" y="33244"/>
                        <a:pt x="237414" y="21347"/>
                      </a:cubicBezTo>
                      <a:cubicBezTo>
                        <a:pt x="237414" y="9433"/>
                        <a:pt x="227762" y="0"/>
                        <a:pt x="215831" y="0"/>
                      </a:cubicBezTo>
                      <a:lnTo>
                        <a:pt x="21583" y="0"/>
                      </a:lnTo>
                      <a:cubicBezTo>
                        <a:pt x="9653" y="0"/>
                        <a:pt x="0" y="9433"/>
                        <a:pt x="0" y="21347"/>
                      </a:cubicBezTo>
                      <a:cubicBezTo>
                        <a:pt x="17" y="33244"/>
                        <a:pt x="9653" y="42694"/>
                        <a:pt x="21583" y="4269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9" name="任意多边形: 形状 98">
                  <a:extLst>
                    <a:ext uri="{FF2B5EF4-FFF2-40B4-BE49-F238E27FC236}">
                      <a16:creationId xmlns:a16="http://schemas.microsoft.com/office/drawing/2014/main" id="{E5F9453C-6E2B-498B-8832-1FC12A63CD61}"/>
                    </a:ext>
                  </a:extLst>
                </p:cNvPr>
                <p:cNvSpPr/>
                <p:nvPr/>
              </p:nvSpPr>
              <p:spPr>
                <a:xfrm>
                  <a:off x="10196195" y="1683668"/>
                  <a:ext cx="236250" cy="33750"/>
                </a:xfrm>
                <a:custGeom>
                  <a:avLst/>
                  <a:gdLst>
                    <a:gd name="connsiteX0" fmla="*/ 21583 w 236250"/>
                    <a:gd name="connsiteY0" fmla="*/ 42727 h 33750"/>
                    <a:gd name="connsiteX1" fmla="*/ 215831 w 236250"/>
                    <a:gd name="connsiteY1" fmla="*/ 42727 h 33750"/>
                    <a:gd name="connsiteX2" fmla="*/ 237414 w 236250"/>
                    <a:gd name="connsiteY2" fmla="*/ 21364 h 33750"/>
                    <a:gd name="connsiteX3" fmla="*/ 215831 w 236250"/>
                    <a:gd name="connsiteY3" fmla="*/ 0 h 33750"/>
                    <a:gd name="connsiteX4" fmla="*/ 21583 w 236250"/>
                    <a:gd name="connsiteY4" fmla="*/ 0 h 33750"/>
                    <a:gd name="connsiteX5" fmla="*/ 0 w 236250"/>
                    <a:gd name="connsiteY5" fmla="*/ 21364 h 33750"/>
                    <a:gd name="connsiteX6" fmla="*/ 21583 w 236250"/>
                    <a:gd name="connsiteY6" fmla="*/ 42727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727"/>
                      </a:moveTo>
                      <a:lnTo>
                        <a:pt x="215831" y="42727"/>
                      </a:lnTo>
                      <a:cubicBezTo>
                        <a:pt x="227762" y="42727"/>
                        <a:pt x="237414" y="33294"/>
                        <a:pt x="237414" y="21364"/>
                      </a:cubicBezTo>
                      <a:cubicBezTo>
                        <a:pt x="237414" y="9467"/>
                        <a:pt x="227762" y="0"/>
                        <a:pt x="215831" y="0"/>
                      </a:cubicBezTo>
                      <a:lnTo>
                        <a:pt x="21583" y="0"/>
                      </a:lnTo>
                      <a:cubicBezTo>
                        <a:pt x="9653" y="0"/>
                        <a:pt x="0" y="9467"/>
                        <a:pt x="0" y="21364"/>
                      </a:cubicBezTo>
                      <a:cubicBezTo>
                        <a:pt x="17" y="33294"/>
                        <a:pt x="9653" y="42727"/>
                        <a:pt x="21583" y="4272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grpSp>
        <p:nvGrpSpPr>
          <p:cNvPr id="112" name="组合 111">
            <a:extLst>
              <a:ext uri="{FF2B5EF4-FFF2-40B4-BE49-F238E27FC236}">
                <a16:creationId xmlns:a16="http://schemas.microsoft.com/office/drawing/2014/main" id="{F010CF54-E4DC-4FA0-9D10-2862E7706058}"/>
              </a:ext>
            </a:extLst>
          </p:cNvPr>
          <p:cNvGrpSpPr/>
          <p:nvPr/>
        </p:nvGrpSpPr>
        <p:grpSpPr>
          <a:xfrm>
            <a:off x="422884" y="2211140"/>
            <a:ext cx="11060357" cy="1450395"/>
            <a:chOff x="422884" y="2211140"/>
            <a:chExt cx="11060357" cy="1450395"/>
          </a:xfrm>
        </p:grpSpPr>
        <p:grpSp>
          <p:nvGrpSpPr>
            <p:cNvPr id="111" name="组合 110">
              <a:extLst>
                <a:ext uri="{FF2B5EF4-FFF2-40B4-BE49-F238E27FC236}">
                  <a16:creationId xmlns:a16="http://schemas.microsoft.com/office/drawing/2014/main" id="{A392236A-E29A-458C-81AA-231E2A83ABCA}"/>
                </a:ext>
              </a:extLst>
            </p:cNvPr>
            <p:cNvGrpSpPr/>
            <p:nvPr/>
          </p:nvGrpSpPr>
          <p:grpSpPr>
            <a:xfrm>
              <a:off x="6083548" y="2680292"/>
              <a:ext cx="5399693" cy="680647"/>
              <a:chOff x="6083548" y="2680292"/>
              <a:chExt cx="5399693" cy="680647"/>
            </a:xfrm>
          </p:grpSpPr>
          <p:grpSp>
            <p:nvGrpSpPr>
              <p:cNvPr id="30" name="组合 29">
                <a:extLst>
                  <a:ext uri="{FF2B5EF4-FFF2-40B4-BE49-F238E27FC236}">
                    <a16:creationId xmlns:a16="http://schemas.microsoft.com/office/drawing/2014/main" id="{5357FA81-4D0D-4D51-A1AA-574C192AAC7D}"/>
                  </a:ext>
                </a:extLst>
              </p:cNvPr>
              <p:cNvGrpSpPr/>
              <p:nvPr/>
            </p:nvGrpSpPr>
            <p:grpSpPr>
              <a:xfrm>
                <a:off x="6083548" y="2747004"/>
                <a:ext cx="2076589" cy="613935"/>
                <a:chOff x="6873410" y="2871327"/>
                <a:chExt cx="2076589" cy="2061191"/>
              </a:xfrm>
              <a:solidFill>
                <a:srgbClr val="00B0F0"/>
              </a:solidFill>
            </p:grpSpPr>
            <p:sp>
              <p:nvSpPr>
                <p:cNvPr id="33" name="矩形 32">
                  <a:extLst>
                    <a:ext uri="{FF2B5EF4-FFF2-40B4-BE49-F238E27FC236}">
                      <a16:creationId xmlns:a16="http://schemas.microsoft.com/office/drawing/2014/main" id="{8CED1564-556D-47ED-9C63-A16F0EF5BA25}"/>
                    </a:ext>
                  </a:extLst>
                </p:cNvPr>
                <p:cNvSpPr/>
                <p:nvPr/>
              </p:nvSpPr>
              <p:spPr>
                <a:xfrm>
                  <a:off x="6873410"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D</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34" name="矩形 33">
                  <a:extLst>
                    <a:ext uri="{FF2B5EF4-FFF2-40B4-BE49-F238E27FC236}">
                      <a16:creationId xmlns:a16="http://schemas.microsoft.com/office/drawing/2014/main" id="{A7032540-FEF8-49DE-8AFD-7E26AAD46337}"/>
                    </a:ext>
                  </a:extLst>
                </p:cNvPr>
                <p:cNvSpPr/>
                <p:nvPr/>
              </p:nvSpPr>
              <p:spPr>
                <a:xfrm>
                  <a:off x="7392256"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35" name="矩形 34">
                  <a:extLst>
                    <a:ext uri="{FF2B5EF4-FFF2-40B4-BE49-F238E27FC236}">
                      <a16:creationId xmlns:a16="http://schemas.microsoft.com/office/drawing/2014/main" id="{AEEF6D95-FF65-4BF4-8099-966A1245E736}"/>
                    </a:ext>
                  </a:extLst>
                </p:cNvPr>
                <p:cNvSpPr/>
                <p:nvPr/>
              </p:nvSpPr>
              <p:spPr>
                <a:xfrm>
                  <a:off x="7908753"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en-US" altLang="zh-CN" kern="0" dirty="0">
                      <a:solidFill>
                        <a:schemeClr val="bg1"/>
                      </a:solidFill>
                      <a:latin typeface="Arial" panose="020B0604020202020204"/>
                    </a:rPr>
                    <a:t>T</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36" name="矩形 35">
                  <a:extLst>
                    <a:ext uri="{FF2B5EF4-FFF2-40B4-BE49-F238E27FC236}">
                      <a16:creationId xmlns:a16="http://schemas.microsoft.com/office/drawing/2014/main" id="{9DB59845-E910-4BA6-AD22-D3ACA70F4652}"/>
                    </a:ext>
                  </a:extLst>
                </p:cNvPr>
                <p:cNvSpPr/>
                <p:nvPr/>
              </p:nvSpPr>
              <p:spPr>
                <a:xfrm>
                  <a:off x="8431154" y="2871327"/>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48" name="îṣlîḍe">
                <a:hlinkClick r:id="" action="ppaction://noaction"/>
                <a:extLst>
                  <a:ext uri="{FF2B5EF4-FFF2-40B4-BE49-F238E27FC236}">
                    <a16:creationId xmlns:a16="http://schemas.microsoft.com/office/drawing/2014/main" id="{E943C5D9-D79A-4402-A2AF-745513E78EC5}"/>
                  </a:ext>
                </a:extLst>
              </p:cNvPr>
              <p:cNvSpPr/>
              <p:nvPr/>
            </p:nvSpPr>
            <p:spPr>
              <a:xfrm>
                <a:off x="8399130" y="2680292"/>
                <a:ext cx="825094" cy="446763"/>
              </a:xfrm>
              <a:prstGeom prst="rect">
                <a:avLst/>
              </a:prstGeom>
            </p:spPr>
            <p:txBody>
              <a:bodyPr wrap="square" anchor="ctr" anchorCtr="0">
                <a:normAutofit/>
              </a:bodyPr>
              <a:lstStyle/>
              <a:p>
                <a:pPr lvl="0"/>
                <a:r>
                  <a:rPr lang="en-US" altLang="zh-CN" sz="2000" b="1" dirty="0">
                    <a:solidFill>
                      <a:schemeClr val="accent4">
                        <a:lumMod val="60000"/>
                        <a:lumOff val="40000"/>
                      </a:schemeClr>
                    </a:solidFill>
                  </a:rPr>
                  <a:t>load</a:t>
                </a:r>
                <a:endParaRPr lang="zh-CN" altLang="en-US" sz="2000" b="1" dirty="0">
                  <a:solidFill>
                    <a:schemeClr val="accent4">
                      <a:lumMod val="60000"/>
                      <a:lumOff val="40000"/>
                    </a:schemeClr>
                  </a:solidFill>
                </a:endParaRPr>
              </a:p>
            </p:txBody>
          </p:sp>
          <p:cxnSp>
            <p:nvCxnSpPr>
              <p:cNvPr id="49" name="直接箭头连接符 48">
                <a:extLst>
                  <a:ext uri="{FF2B5EF4-FFF2-40B4-BE49-F238E27FC236}">
                    <a16:creationId xmlns:a16="http://schemas.microsoft.com/office/drawing/2014/main" id="{C891C340-B999-48D8-8FFC-D68140FC92FF}"/>
                  </a:ext>
                </a:extLst>
              </p:cNvPr>
              <p:cNvCxnSpPr/>
              <p:nvPr/>
            </p:nvCxnSpPr>
            <p:spPr>
              <a:xfrm>
                <a:off x="8290328" y="3127055"/>
                <a:ext cx="99659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BEDF2127-798C-4294-8329-AEE84DE84778}"/>
                  </a:ext>
                </a:extLst>
              </p:cNvPr>
              <p:cNvGrpSpPr/>
              <p:nvPr/>
            </p:nvGrpSpPr>
            <p:grpSpPr>
              <a:xfrm>
                <a:off x="9417113" y="2714379"/>
                <a:ext cx="2066128" cy="613380"/>
                <a:chOff x="9783404" y="2920309"/>
                <a:chExt cx="2066128" cy="613380"/>
              </a:xfrm>
            </p:grpSpPr>
            <p:sp>
              <p:nvSpPr>
                <p:cNvPr id="44" name="矩形 43">
                  <a:extLst>
                    <a:ext uri="{FF2B5EF4-FFF2-40B4-BE49-F238E27FC236}">
                      <a16:creationId xmlns:a16="http://schemas.microsoft.com/office/drawing/2014/main" id="{3DBD5966-C8F9-41F8-BD8C-DB63CD04A181}"/>
                    </a:ext>
                  </a:extLst>
                </p:cNvPr>
                <p:cNvSpPr/>
                <p:nvPr/>
              </p:nvSpPr>
              <p:spPr>
                <a:xfrm>
                  <a:off x="9783404"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D</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45" name="矩形 44">
                  <a:extLst>
                    <a:ext uri="{FF2B5EF4-FFF2-40B4-BE49-F238E27FC236}">
                      <a16:creationId xmlns:a16="http://schemas.microsoft.com/office/drawing/2014/main" id="{32582B93-98A8-4DBB-B07D-750CFEDCEED9}"/>
                    </a:ext>
                  </a:extLst>
                </p:cNvPr>
                <p:cNvSpPr/>
                <p:nvPr/>
              </p:nvSpPr>
              <p:spPr>
                <a:xfrm>
                  <a:off x="10302250"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46" name="矩形 45">
                  <a:extLst>
                    <a:ext uri="{FF2B5EF4-FFF2-40B4-BE49-F238E27FC236}">
                      <a16:creationId xmlns:a16="http://schemas.microsoft.com/office/drawing/2014/main" id="{E1A60CF6-FD9B-4ED3-AEFC-34E3FBF94B4E}"/>
                    </a:ext>
                  </a:extLst>
                </p:cNvPr>
                <p:cNvSpPr/>
                <p:nvPr/>
              </p:nvSpPr>
              <p:spPr>
                <a:xfrm>
                  <a:off x="10818747"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T</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50" name="矩形 49">
                  <a:extLst>
                    <a:ext uri="{FF2B5EF4-FFF2-40B4-BE49-F238E27FC236}">
                      <a16:creationId xmlns:a16="http://schemas.microsoft.com/office/drawing/2014/main" id="{CEE2EECD-EDA7-4C6C-A374-ADEF69E08D83}"/>
                    </a:ext>
                  </a:extLst>
                </p:cNvPr>
                <p:cNvSpPr/>
                <p:nvPr/>
              </p:nvSpPr>
              <p:spPr>
                <a:xfrm>
                  <a:off x="11330687"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grpSp>
        </p:grpSp>
        <p:grpSp>
          <p:nvGrpSpPr>
            <p:cNvPr id="110" name="组合 109">
              <a:extLst>
                <a:ext uri="{FF2B5EF4-FFF2-40B4-BE49-F238E27FC236}">
                  <a16:creationId xmlns:a16="http://schemas.microsoft.com/office/drawing/2014/main" id="{EA8B4E16-CDD5-4B9F-A8AB-E6C00E6248EC}"/>
                </a:ext>
              </a:extLst>
            </p:cNvPr>
            <p:cNvGrpSpPr/>
            <p:nvPr/>
          </p:nvGrpSpPr>
          <p:grpSpPr>
            <a:xfrm>
              <a:off x="422884" y="2211140"/>
              <a:ext cx="5040000" cy="1450395"/>
              <a:chOff x="422884" y="2211140"/>
              <a:chExt cx="5040000" cy="1450395"/>
            </a:xfrm>
          </p:grpSpPr>
          <p:sp>
            <p:nvSpPr>
              <p:cNvPr id="5" name="îśḷídè">
                <a:extLst>
                  <a:ext uri="{FF2B5EF4-FFF2-40B4-BE49-F238E27FC236}">
                    <a16:creationId xmlns:a16="http://schemas.microsoft.com/office/drawing/2014/main" id="{F1B836C4-61C2-46F0-A471-922D8CB2D556}"/>
                  </a:ext>
                </a:extLst>
              </p:cNvPr>
              <p:cNvSpPr txBox="1"/>
              <p:nvPr/>
            </p:nvSpPr>
            <p:spPr>
              <a:xfrm>
                <a:off x="422884" y="2747004"/>
                <a:ext cx="5040000" cy="914531"/>
              </a:xfrm>
              <a:prstGeom prst="rect">
                <a:avLst/>
              </a:prstGeom>
              <a:noFill/>
              <a:ln>
                <a:noFill/>
              </a:ln>
            </p:spPr>
            <p:txBody>
              <a:bodyPr wrap="square" lIns="91440" tIns="45720" rIns="0" bIns="45720" anchor="t" anchorCtr="0">
                <a:noAutofit/>
              </a:bodyPr>
              <a:lstStyle/>
              <a:p>
                <a:pPr marL="285750" indent="-285750">
                  <a:buFont typeface="Wingdings" panose="05000000000000000000" pitchFamily="2" charset="2"/>
                  <a:buChar char="Ø"/>
                </a:pPr>
                <a:r>
                  <a:rPr lang="zh-CN" altLang="en-US" spc="100" dirty="0">
                    <a:solidFill>
                      <a:schemeClr val="tx1">
                        <a:lumMod val="65000"/>
                        <a:lumOff val="35000"/>
                      </a:schemeClr>
                    </a:solidFill>
                  </a:rPr>
                  <a:t>恶意进程将正在使用</a:t>
                </a:r>
                <a:r>
                  <a:rPr lang="zh-CN" altLang="en-US" spc="100" dirty="0">
                    <a:solidFill>
                      <a:schemeClr val="accent4">
                        <a:lumMod val="60000"/>
                        <a:lumOff val="40000"/>
                      </a:schemeClr>
                    </a:solidFill>
                  </a:rPr>
                  <a:t>共享库的</a:t>
                </a:r>
                <a:r>
                  <a:rPr lang="zh-CN" altLang="en-US" spc="100" dirty="0">
                    <a:solidFill>
                      <a:schemeClr val="tx1">
                        <a:lumMod val="65000"/>
                        <a:lumOff val="35000"/>
                      </a:schemeClr>
                    </a:solidFill>
                  </a:rPr>
                  <a:t>受害进程数据</a:t>
                </a:r>
                <a:r>
                  <a:rPr lang="en-US" altLang="zh-CN" spc="100" dirty="0">
                    <a:solidFill>
                      <a:schemeClr val="tx1">
                        <a:lumMod val="65000"/>
                        <a:lumOff val="35000"/>
                      </a:schemeClr>
                    </a:solidFill>
                  </a:rPr>
                  <a:t>(S</a:t>
                </a:r>
                <a:r>
                  <a:rPr lang="zh-CN" altLang="en-US" spc="100" dirty="0">
                    <a:solidFill>
                      <a:schemeClr val="tx1">
                        <a:lumMod val="65000"/>
                        <a:lumOff val="35000"/>
                      </a:schemeClr>
                    </a:solidFill>
                  </a:rPr>
                  <a:t>盒表</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载入</a:t>
                </a:r>
                <a:r>
                  <a:rPr lang="en-US" altLang="zh-CN" spc="100" dirty="0">
                    <a:solidFill>
                      <a:schemeClr val="tx1">
                        <a:lumMod val="65000"/>
                        <a:lumOff val="35000"/>
                      </a:schemeClr>
                    </a:solidFill>
                  </a:rPr>
                  <a:t>Cache</a:t>
                </a:r>
                <a:r>
                  <a:rPr lang="zh-CN" altLang="en-US" spc="100" dirty="0">
                    <a:solidFill>
                      <a:schemeClr val="tx1">
                        <a:lumMod val="65000"/>
                        <a:lumOff val="35000"/>
                      </a:schemeClr>
                    </a:solidFill>
                  </a:rPr>
                  <a:t>中，再将其擦除</a:t>
                </a:r>
                <a:r>
                  <a:rPr lang="en-US" altLang="zh-CN" spc="100" dirty="0">
                    <a:solidFill>
                      <a:schemeClr val="tx1">
                        <a:lumMod val="65000"/>
                        <a:lumOff val="35000"/>
                      </a:schemeClr>
                    </a:solidFill>
                  </a:rPr>
                  <a:t>(flush)</a:t>
                </a:r>
                <a:endParaRPr lang="zh-CN" altLang="en-US" spc="100" dirty="0">
                  <a:solidFill>
                    <a:schemeClr val="tx1">
                      <a:lumMod val="65000"/>
                      <a:lumOff val="35000"/>
                    </a:schemeClr>
                  </a:solidFill>
                </a:endParaRPr>
              </a:p>
            </p:txBody>
          </p:sp>
          <p:sp>
            <p:nvSpPr>
              <p:cNvPr id="6" name="íšļîďé">
                <a:hlinkClick r:id="" action="ppaction://noaction"/>
                <a:extLst>
                  <a:ext uri="{FF2B5EF4-FFF2-40B4-BE49-F238E27FC236}">
                    <a16:creationId xmlns:a16="http://schemas.microsoft.com/office/drawing/2014/main" id="{39E348F0-51A3-44AB-83B4-DF74E44C89B2}"/>
                  </a:ext>
                </a:extLst>
              </p:cNvPr>
              <p:cNvSpPr/>
              <p:nvPr/>
            </p:nvSpPr>
            <p:spPr>
              <a:xfrm>
                <a:off x="1029232" y="2247130"/>
                <a:ext cx="3002633" cy="446763"/>
              </a:xfrm>
              <a:prstGeom prst="rect">
                <a:avLst/>
              </a:prstGeom>
            </p:spPr>
            <p:txBody>
              <a:bodyPr wrap="square" anchor="ctr" anchorCtr="0">
                <a:normAutofit/>
              </a:bodyPr>
              <a:lstStyle/>
              <a:p>
                <a:pPr lvl="0"/>
                <a:r>
                  <a:rPr lang="en-US" altLang="zh-CN" sz="2000" b="1" spc="100" dirty="0">
                    <a:solidFill>
                      <a:schemeClr val="accent4"/>
                    </a:solidFill>
                  </a:rPr>
                  <a:t>Step2: Flush</a:t>
                </a:r>
                <a:endParaRPr lang="zh-CN" altLang="en-US" sz="2000" b="1" spc="100" dirty="0">
                  <a:solidFill>
                    <a:schemeClr val="accent4"/>
                  </a:solidFill>
                </a:endParaRPr>
              </a:p>
            </p:txBody>
          </p:sp>
          <p:grpSp>
            <p:nvGrpSpPr>
              <p:cNvPr id="103" name="组合 102">
                <a:extLst>
                  <a:ext uri="{FF2B5EF4-FFF2-40B4-BE49-F238E27FC236}">
                    <a16:creationId xmlns:a16="http://schemas.microsoft.com/office/drawing/2014/main" id="{E913D422-3AC4-43C8-85AA-D91F147D8135}"/>
                  </a:ext>
                </a:extLst>
              </p:cNvPr>
              <p:cNvGrpSpPr/>
              <p:nvPr/>
            </p:nvGrpSpPr>
            <p:grpSpPr>
              <a:xfrm>
                <a:off x="500624" y="2211140"/>
                <a:ext cx="423257" cy="472608"/>
                <a:chOff x="22159462" y="8680009"/>
                <a:chExt cx="465946" cy="524620"/>
              </a:xfrm>
              <a:solidFill>
                <a:schemeClr val="accent1"/>
              </a:solidFill>
            </p:grpSpPr>
            <p:sp>
              <p:nvSpPr>
                <p:cNvPr id="104" name="任意多边形: 形状 103">
                  <a:extLst>
                    <a:ext uri="{FF2B5EF4-FFF2-40B4-BE49-F238E27FC236}">
                      <a16:creationId xmlns:a16="http://schemas.microsoft.com/office/drawing/2014/main" id="{D329F0CD-DE5D-4C69-8255-3FCF4105AA47}"/>
                    </a:ext>
                  </a:extLst>
                </p:cNvPr>
                <p:cNvSpPr/>
                <p:nvPr/>
              </p:nvSpPr>
              <p:spPr>
                <a:xfrm>
                  <a:off x="22159462" y="8680009"/>
                  <a:ext cx="371250" cy="438750"/>
                </a:xfrm>
                <a:custGeom>
                  <a:avLst/>
                  <a:gdLst>
                    <a:gd name="connsiteX0" fmla="*/ 253952 w 371250"/>
                    <a:gd name="connsiteY0" fmla="*/ 403110 h 438750"/>
                    <a:gd name="connsiteX1" fmla="*/ 75684 w 371250"/>
                    <a:gd name="connsiteY1" fmla="*/ 403110 h 438750"/>
                    <a:gd name="connsiteX2" fmla="*/ 42474 w 371250"/>
                    <a:gd name="connsiteY2" fmla="*/ 370659 h 438750"/>
                    <a:gd name="connsiteX3" fmla="*/ 42474 w 371250"/>
                    <a:gd name="connsiteY3" fmla="*/ 75026 h 438750"/>
                    <a:gd name="connsiteX4" fmla="*/ 75684 w 371250"/>
                    <a:gd name="connsiteY4" fmla="*/ 42491 h 438750"/>
                    <a:gd name="connsiteX5" fmla="*/ 306484 w 371250"/>
                    <a:gd name="connsiteY5" fmla="*/ 42491 h 438750"/>
                    <a:gd name="connsiteX6" fmla="*/ 339981 w 371250"/>
                    <a:gd name="connsiteY6" fmla="*/ 75026 h 438750"/>
                    <a:gd name="connsiteX7" fmla="*/ 339981 w 371250"/>
                    <a:gd name="connsiteY7" fmla="*/ 276143 h 438750"/>
                    <a:gd name="connsiteX8" fmla="*/ 360754 w 371250"/>
                    <a:gd name="connsiteY8" fmla="*/ 299464 h 438750"/>
                    <a:gd name="connsiteX9" fmla="*/ 381949 w 371250"/>
                    <a:gd name="connsiteY9" fmla="*/ 275721 h 438750"/>
                    <a:gd name="connsiteX10" fmla="*/ 382472 w 371250"/>
                    <a:gd name="connsiteY10" fmla="*/ 274911 h 438750"/>
                    <a:gd name="connsiteX11" fmla="*/ 382472 w 371250"/>
                    <a:gd name="connsiteY11" fmla="*/ 43369 h 438750"/>
                    <a:gd name="connsiteX12" fmla="*/ 339289 w 371250"/>
                    <a:gd name="connsiteY12" fmla="*/ 0 h 438750"/>
                    <a:gd name="connsiteX13" fmla="*/ 41158 w 371250"/>
                    <a:gd name="connsiteY13" fmla="*/ 0 h 438750"/>
                    <a:gd name="connsiteX14" fmla="*/ 0 w 371250"/>
                    <a:gd name="connsiteY14" fmla="*/ 41614 h 438750"/>
                    <a:gd name="connsiteX15" fmla="*/ 0 w 371250"/>
                    <a:gd name="connsiteY15" fmla="*/ 403431 h 438750"/>
                    <a:gd name="connsiteX16" fmla="*/ 42913 w 371250"/>
                    <a:gd name="connsiteY16" fmla="*/ 446867 h 438750"/>
                    <a:gd name="connsiteX17" fmla="*/ 227627 w 371250"/>
                    <a:gd name="connsiteY17" fmla="*/ 446867 h 438750"/>
                    <a:gd name="connsiteX18" fmla="*/ 228555 w 371250"/>
                    <a:gd name="connsiteY18" fmla="*/ 445618 h 438750"/>
                    <a:gd name="connsiteX19" fmla="*/ 260263 w 371250"/>
                    <a:gd name="connsiteY19" fmla="*/ 410316 h 438750"/>
                    <a:gd name="connsiteX20" fmla="*/ 253952 w 371250"/>
                    <a:gd name="connsiteY20" fmla="*/ 403110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1250" h="438750">
                      <a:moveTo>
                        <a:pt x="253952" y="403110"/>
                      </a:moveTo>
                      <a:lnTo>
                        <a:pt x="75684" y="403110"/>
                      </a:lnTo>
                      <a:cubicBezTo>
                        <a:pt x="57476" y="403110"/>
                        <a:pt x="42474" y="388868"/>
                        <a:pt x="42474" y="370659"/>
                      </a:cubicBezTo>
                      <a:lnTo>
                        <a:pt x="42474" y="75026"/>
                      </a:lnTo>
                      <a:cubicBezTo>
                        <a:pt x="42474" y="56818"/>
                        <a:pt x="57476" y="42491"/>
                        <a:pt x="75684" y="42491"/>
                      </a:cubicBezTo>
                      <a:lnTo>
                        <a:pt x="306484" y="42491"/>
                      </a:lnTo>
                      <a:cubicBezTo>
                        <a:pt x="324709" y="42491"/>
                        <a:pt x="339981" y="56818"/>
                        <a:pt x="339981" y="75026"/>
                      </a:cubicBezTo>
                      <a:lnTo>
                        <a:pt x="339981" y="276143"/>
                      </a:lnTo>
                      <a:lnTo>
                        <a:pt x="360754" y="299464"/>
                      </a:lnTo>
                      <a:lnTo>
                        <a:pt x="381949" y="275721"/>
                      </a:lnTo>
                      <a:cubicBezTo>
                        <a:pt x="382219" y="275451"/>
                        <a:pt x="382472" y="275198"/>
                        <a:pt x="382472" y="274911"/>
                      </a:cubicBezTo>
                      <a:lnTo>
                        <a:pt x="382472" y="43369"/>
                      </a:lnTo>
                      <a:cubicBezTo>
                        <a:pt x="382472" y="19423"/>
                        <a:pt x="363234" y="0"/>
                        <a:pt x="339289" y="0"/>
                      </a:cubicBezTo>
                      <a:lnTo>
                        <a:pt x="41158" y="0"/>
                      </a:lnTo>
                      <a:cubicBezTo>
                        <a:pt x="18158" y="0"/>
                        <a:pt x="0" y="18630"/>
                        <a:pt x="0" y="41614"/>
                      </a:cubicBezTo>
                      <a:lnTo>
                        <a:pt x="0" y="403431"/>
                      </a:lnTo>
                      <a:cubicBezTo>
                        <a:pt x="0" y="427393"/>
                        <a:pt x="18951" y="446867"/>
                        <a:pt x="42913" y="446867"/>
                      </a:cubicBezTo>
                      <a:lnTo>
                        <a:pt x="227627" y="446867"/>
                      </a:lnTo>
                      <a:cubicBezTo>
                        <a:pt x="227931" y="446867"/>
                        <a:pt x="228234" y="445956"/>
                        <a:pt x="228555" y="445618"/>
                      </a:cubicBezTo>
                      <a:lnTo>
                        <a:pt x="260263" y="410316"/>
                      </a:lnTo>
                      <a:lnTo>
                        <a:pt x="253952" y="403110"/>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5" name="任意多边形: 形状 104">
                  <a:extLst>
                    <a:ext uri="{FF2B5EF4-FFF2-40B4-BE49-F238E27FC236}">
                      <a16:creationId xmlns:a16="http://schemas.microsoft.com/office/drawing/2014/main" id="{AC12E343-6170-443F-B3EA-A6E2E843F584}"/>
                    </a:ext>
                  </a:extLst>
                </p:cNvPr>
                <p:cNvSpPr/>
                <p:nvPr/>
              </p:nvSpPr>
              <p:spPr>
                <a:xfrm>
                  <a:off x="22235518" y="8777884"/>
                  <a:ext cx="219375" cy="33750"/>
                </a:xfrm>
                <a:custGeom>
                  <a:avLst/>
                  <a:gdLst>
                    <a:gd name="connsiteX0" fmla="*/ 212642 w 219375"/>
                    <a:gd name="connsiteY0" fmla="*/ 0 h 33750"/>
                    <a:gd name="connsiteX1" fmla="*/ 21262 w 219375"/>
                    <a:gd name="connsiteY1" fmla="*/ 0 h 33750"/>
                    <a:gd name="connsiteX2" fmla="*/ 0 w 219375"/>
                    <a:gd name="connsiteY2" fmla="*/ 21263 h 33750"/>
                    <a:gd name="connsiteX3" fmla="*/ 21262 w 219375"/>
                    <a:gd name="connsiteY3" fmla="*/ 42491 h 33750"/>
                    <a:gd name="connsiteX4" fmla="*/ 212642 w 219375"/>
                    <a:gd name="connsiteY4" fmla="*/ 42491 h 33750"/>
                    <a:gd name="connsiteX5" fmla="*/ 233955 w 219375"/>
                    <a:gd name="connsiteY5" fmla="*/ 21263 h 33750"/>
                    <a:gd name="connsiteX6" fmla="*/ 212642 w 2193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75" h="33750">
                      <a:moveTo>
                        <a:pt x="212642" y="0"/>
                      </a:moveTo>
                      <a:lnTo>
                        <a:pt x="21262" y="0"/>
                      </a:lnTo>
                      <a:cubicBezTo>
                        <a:pt x="9501" y="0"/>
                        <a:pt x="0" y="9501"/>
                        <a:pt x="0" y="21263"/>
                      </a:cubicBezTo>
                      <a:cubicBezTo>
                        <a:pt x="0" y="33008"/>
                        <a:pt x="9501" y="42491"/>
                        <a:pt x="21262" y="42491"/>
                      </a:cubicBezTo>
                      <a:lnTo>
                        <a:pt x="212642" y="42491"/>
                      </a:lnTo>
                      <a:cubicBezTo>
                        <a:pt x="224421" y="42491"/>
                        <a:pt x="233955" y="32991"/>
                        <a:pt x="233955" y="21263"/>
                      </a:cubicBezTo>
                      <a:cubicBezTo>
                        <a:pt x="233955" y="9484"/>
                        <a:pt x="224421" y="0"/>
                        <a:pt x="212642"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任意多边形: 形状 105">
                  <a:extLst>
                    <a:ext uri="{FF2B5EF4-FFF2-40B4-BE49-F238E27FC236}">
                      <a16:creationId xmlns:a16="http://schemas.microsoft.com/office/drawing/2014/main" id="{13C16494-AEF1-463C-A57D-3D9DEF45AB78}"/>
                    </a:ext>
                  </a:extLst>
                </p:cNvPr>
                <p:cNvSpPr/>
                <p:nvPr/>
              </p:nvSpPr>
              <p:spPr>
                <a:xfrm>
                  <a:off x="22235518" y="8848708"/>
                  <a:ext cx="219375" cy="33750"/>
                </a:xfrm>
                <a:custGeom>
                  <a:avLst/>
                  <a:gdLst>
                    <a:gd name="connsiteX0" fmla="*/ 212642 w 219375"/>
                    <a:gd name="connsiteY0" fmla="*/ 0 h 33750"/>
                    <a:gd name="connsiteX1" fmla="*/ 21262 w 219375"/>
                    <a:gd name="connsiteY1" fmla="*/ 0 h 33750"/>
                    <a:gd name="connsiteX2" fmla="*/ 0 w 219375"/>
                    <a:gd name="connsiteY2" fmla="*/ 20604 h 33750"/>
                    <a:gd name="connsiteX3" fmla="*/ 21262 w 219375"/>
                    <a:gd name="connsiteY3" fmla="*/ 41209 h 33750"/>
                    <a:gd name="connsiteX4" fmla="*/ 212642 w 219375"/>
                    <a:gd name="connsiteY4" fmla="*/ 41209 h 33750"/>
                    <a:gd name="connsiteX5" fmla="*/ 233955 w 219375"/>
                    <a:gd name="connsiteY5" fmla="*/ 20604 h 33750"/>
                    <a:gd name="connsiteX6" fmla="*/ 212642 w 2193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75" h="33750">
                      <a:moveTo>
                        <a:pt x="212642" y="0"/>
                      </a:moveTo>
                      <a:lnTo>
                        <a:pt x="21262" y="0"/>
                      </a:lnTo>
                      <a:cubicBezTo>
                        <a:pt x="9501" y="0"/>
                        <a:pt x="0" y="8842"/>
                        <a:pt x="0" y="20604"/>
                      </a:cubicBezTo>
                      <a:cubicBezTo>
                        <a:pt x="0" y="32299"/>
                        <a:pt x="9501" y="41209"/>
                        <a:pt x="21262" y="41209"/>
                      </a:cubicBezTo>
                      <a:lnTo>
                        <a:pt x="212642" y="41209"/>
                      </a:lnTo>
                      <a:cubicBezTo>
                        <a:pt x="224421" y="41209"/>
                        <a:pt x="233955" y="32299"/>
                        <a:pt x="233955" y="20604"/>
                      </a:cubicBezTo>
                      <a:cubicBezTo>
                        <a:pt x="233955" y="8859"/>
                        <a:pt x="224421" y="0"/>
                        <a:pt x="212642"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任意多边形: 形状 106">
                  <a:extLst>
                    <a:ext uri="{FF2B5EF4-FFF2-40B4-BE49-F238E27FC236}">
                      <a16:creationId xmlns:a16="http://schemas.microsoft.com/office/drawing/2014/main" id="{4DE70F59-616E-4EAB-BAC3-58C777FAB511}"/>
                    </a:ext>
                  </a:extLst>
                </p:cNvPr>
                <p:cNvSpPr/>
                <p:nvPr/>
              </p:nvSpPr>
              <p:spPr>
                <a:xfrm>
                  <a:off x="22235518" y="8918267"/>
                  <a:ext cx="219375" cy="33750"/>
                </a:xfrm>
                <a:custGeom>
                  <a:avLst/>
                  <a:gdLst>
                    <a:gd name="connsiteX0" fmla="*/ 157883 w 219375"/>
                    <a:gd name="connsiteY0" fmla="*/ 32029 h 33750"/>
                    <a:gd name="connsiteX1" fmla="*/ 233516 w 219375"/>
                    <a:gd name="connsiteY1" fmla="*/ 17212 h 33750"/>
                    <a:gd name="connsiteX2" fmla="*/ 212642 w 219375"/>
                    <a:gd name="connsiteY2" fmla="*/ 0 h 33750"/>
                    <a:gd name="connsiteX3" fmla="*/ 21262 w 219375"/>
                    <a:gd name="connsiteY3" fmla="*/ 0 h 33750"/>
                    <a:gd name="connsiteX4" fmla="*/ 0 w 219375"/>
                    <a:gd name="connsiteY4" fmla="*/ 21246 h 33750"/>
                    <a:gd name="connsiteX5" fmla="*/ 21262 w 219375"/>
                    <a:gd name="connsiteY5" fmla="*/ 42491 h 33750"/>
                    <a:gd name="connsiteX6" fmla="*/ 148281 w 219375"/>
                    <a:gd name="connsiteY6" fmla="*/ 42491 h 33750"/>
                    <a:gd name="connsiteX7" fmla="*/ 157883 w 219375"/>
                    <a:gd name="connsiteY7" fmla="*/ 32029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375" h="33750">
                      <a:moveTo>
                        <a:pt x="157883" y="32029"/>
                      </a:moveTo>
                      <a:cubicBezTo>
                        <a:pt x="179128" y="12842"/>
                        <a:pt x="208389" y="7965"/>
                        <a:pt x="233516" y="17212"/>
                      </a:cubicBezTo>
                      <a:cubicBezTo>
                        <a:pt x="231626" y="7459"/>
                        <a:pt x="223020" y="0"/>
                        <a:pt x="212642" y="0"/>
                      </a:cubicBezTo>
                      <a:lnTo>
                        <a:pt x="21262" y="0"/>
                      </a:lnTo>
                      <a:cubicBezTo>
                        <a:pt x="9501" y="0"/>
                        <a:pt x="0" y="9518"/>
                        <a:pt x="0" y="21246"/>
                      </a:cubicBezTo>
                      <a:cubicBezTo>
                        <a:pt x="0" y="32974"/>
                        <a:pt x="9501" y="42491"/>
                        <a:pt x="21262" y="42491"/>
                      </a:cubicBezTo>
                      <a:lnTo>
                        <a:pt x="148281" y="42491"/>
                      </a:lnTo>
                      <a:cubicBezTo>
                        <a:pt x="151099" y="38610"/>
                        <a:pt x="154305" y="35269"/>
                        <a:pt x="157883" y="3202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8" name="任意多边形: 形状 107">
                  <a:extLst>
                    <a:ext uri="{FF2B5EF4-FFF2-40B4-BE49-F238E27FC236}">
                      <a16:creationId xmlns:a16="http://schemas.microsoft.com/office/drawing/2014/main" id="{D86A4B0A-3DE0-4E50-AA8C-49C74F29E87A}"/>
                    </a:ext>
                  </a:extLst>
                </p:cNvPr>
                <p:cNvSpPr/>
                <p:nvPr/>
              </p:nvSpPr>
              <p:spPr>
                <a:xfrm>
                  <a:off x="22235518" y="8986509"/>
                  <a:ext cx="135000" cy="33750"/>
                </a:xfrm>
                <a:custGeom>
                  <a:avLst/>
                  <a:gdLst>
                    <a:gd name="connsiteX0" fmla="*/ 21262 w 135000"/>
                    <a:gd name="connsiteY0" fmla="*/ 17 h 33750"/>
                    <a:gd name="connsiteX1" fmla="*/ 0 w 135000"/>
                    <a:gd name="connsiteY1" fmla="*/ 21263 h 33750"/>
                    <a:gd name="connsiteX2" fmla="*/ 21262 w 135000"/>
                    <a:gd name="connsiteY2" fmla="*/ 42508 h 33750"/>
                    <a:gd name="connsiteX3" fmla="*/ 137093 w 135000"/>
                    <a:gd name="connsiteY3" fmla="*/ 42508 h 33750"/>
                    <a:gd name="connsiteX4" fmla="*/ 135692 w 135000"/>
                    <a:gd name="connsiteY4" fmla="*/ 0 h 33750"/>
                    <a:gd name="connsiteX5" fmla="*/ 21262 w 135000"/>
                    <a:gd name="connsiteY5" fmla="*/ 17 h 33750"/>
                    <a:gd name="connsiteX6" fmla="*/ 21262 w 135000"/>
                    <a:gd name="connsiteY6" fmla="*/ 17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000" h="33750">
                      <a:moveTo>
                        <a:pt x="21262" y="17"/>
                      </a:moveTo>
                      <a:cubicBezTo>
                        <a:pt x="9501" y="17"/>
                        <a:pt x="0" y="9518"/>
                        <a:pt x="0" y="21263"/>
                      </a:cubicBezTo>
                      <a:cubicBezTo>
                        <a:pt x="0" y="33007"/>
                        <a:pt x="9501" y="42508"/>
                        <a:pt x="21262" y="42508"/>
                      </a:cubicBezTo>
                      <a:lnTo>
                        <a:pt x="137093" y="42508"/>
                      </a:lnTo>
                      <a:cubicBezTo>
                        <a:pt x="132570" y="28333"/>
                        <a:pt x="132131" y="14175"/>
                        <a:pt x="135692" y="0"/>
                      </a:cubicBezTo>
                      <a:lnTo>
                        <a:pt x="21262" y="17"/>
                      </a:lnTo>
                      <a:lnTo>
                        <a:pt x="21262" y="17"/>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任意多边形: 形状 108">
                  <a:extLst>
                    <a:ext uri="{FF2B5EF4-FFF2-40B4-BE49-F238E27FC236}">
                      <a16:creationId xmlns:a16="http://schemas.microsoft.com/office/drawing/2014/main" id="{4FECE280-300B-4E03-BE54-790A711C309E}"/>
                    </a:ext>
                  </a:extLst>
                </p:cNvPr>
                <p:cNvSpPr/>
                <p:nvPr/>
              </p:nvSpPr>
              <p:spPr>
                <a:xfrm>
                  <a:off x="22406033" y="8968379"/>
                  <a:ext cx="219375" cy="236250"/>
                </a:xfrm>
                <a:custGeom>
                  <a:avLst/>
                  <a:gdLst>
                    <a:gd name="connsiteX0" fmla="*/ 164083 w 219375"/>
                    <a:gd name="connsiteY0" fmla="*/ 122232 h 236250"/>
                    <a:gd name="connsiteX1" fmla="*/ 189109 w 219375"/>
                    <a:gd name="connsiteY1" fmla="*/ 94456 h 236250"/>
                    <a:gd name="connsiteX2" fmla="*/ 218269 w 219375"/>
                    <a:gd name="connsiteY2" fmla="*/ 62157 h 236250"/>
                    <a:gd name="connsiteX3" fmla="*/ 215552 w 219375"/>
                    <a:gd name="connsiteY3" fmla="*/ 9591 h 236250"/>
                    <a:gd name="connsiteX4" fmla="*/ 162952 w 219375"/>
                    <a:gd name="connsiteY4" fmla="*/ 12291 h 236250"/>
                    <a:gd name="connsiteX5" fmla="*/ 138990 w 219375"/>
                    <a:gd name="connsiteY5" fmla="*/ 38886 h 236250"/>
                    <a:gd name="connsiteX6" fmla="*/ 113930 w 219375"/>
                    <a:gd name="connsiteY6" fmla="*/ 66663 h 236250"/>
                    <a:gd name="connsiteX7" fmla="*/ 64892 w 219375"/>
                    <a:gd name="connsiteY7" fmla="*/ 12291 h 236250"/>
                    <a:gd name="connsiteX8" fmla="*/ 12292 w 219375"/>
                    <a:gd name="connsiteY8" fmla="*/ 9591 h 236250"/>
                    <a:gd name="connsiteX9" fmla="*/ 9575 w 219375"/>
                    <a:gd name="connsiteY9" fmla="*/ 62157 h 236250"/>
                    <a:gd name="connsiteX10" fmla="*/ 63778 w 219375"/>
                    <a:gd name="connsiteY10" fmla="*/ 122232 h 236250"/>
                    <a:gd name="connsiteX11" fmla="*/ 38752 w 219375"/>
                    <a:gd name="connsiteY11" fmla="*/ 150008 h 236250"/>
                    <a:gd name="connsiteX12" fmla="*/ 9592 w 219375"/>
                    <a:gd name="connsiteY12" fmla="*/ 182290 h 236250"/>
                    <a:gd name="connsiteX13" fmla="*/ 12309 w 219375"/>
                    <a:gd name="connsiteY13" fmla="*/ 234873 h 236250"/>
                    <a:gd name="connsiteX14" fmla="*/ 37217 w 219375"/>
                    <a:gd name="connsiteY14" fmla="*/ 244458 h 236250"/>
                    <a:gd name="connsiteX15" fmla="*/ 64892 w 219375"/>
                    <a:gd name="connsiteY15" fmla="*/ 232156 h 236250"/>
                    <a:gd name="connsiteX16" fmla="*/ 88854 w 219375"/>
                    <a:gd name="connsiteY16" fmla="*/ 205611 h 236250"/>
                    <a:gd name="connsiteX17" fmla="*/ 113914 w 219375"/>
                    <a:gd name="connsiteY17" fmla="*/ 177835 h 236250"/>
                    <a:gd name="connsiteX18" fmla="*/ 162952 w 219375"/>
                    <a:gd name="connsiteY18" fmla="*/ 232190 h 236250"/>
                    <a:gd name="connsiteX19" fmla="*/ 190627 w 219375"/>
                    <a:gd name="connsiteY19" fmla="*/ 244491 h 236250"/>
                    <a:gd name="connsiteX20" fmla="*/ 215585 w 219375"/>
                    <a:gd name="connsiteY20" fmla="*/ 234923 h 236250"/>
                    <a:gd name="connsiteX21" fmla="*/ 218285 w 219375"/>
                    <a:gd name="connsiteY21" fmla="*/ 182341 h 236250"/>
                    <a:gd name="connsiteX22" fmla="*/ 164083 w 219375"/>
                    <a:gd name="connsiteY22" fmla="*/ 122232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375" h="236250">
                      <a:moveTo>
                        <a:pt x="164083" y="122232"/>
                      </a:moveTo>
                      <a:lnTo>
                        <a:pt x="189109" y="94456"/>
                      </a:lnTo>
                      <a:lnTo>
                        <a:pt x="218269" y="62157"/>
                      </a:lnTo>
                      <a:cubicBezTo>
                        <a:pt x="232005" y="46902"/>
                        <a:pt x="230824" y="23328"/>
                        <a:pt x="215552" y="9591"/>
                      </a:cubicBezTo>
                      <a:cubicBezTo>
                        <a:pt x="200229" y="-4195"/>
                        <a:pt x="176739" y="-2964"/>
                        <a:pt x="162952" y="12291"/>
                      </a:cubicBezTo>
                      <a:lnTo>
                        <a:pt x="138990" y="38886"/>
                      </a:lnTo>
                      <a:lnTo>
                        <a:pt x="113930" y="66663"/>
                      </a:lnTo>
                      <a:lnTo>
                        <a:pt x="64892" y="12291"/>
                      </a:lnTo>
                      <a:cubicBezTo>
                        <a:pt x="51139" y="-2947"/>
                        <a:pt x="27615" y="-4212"/>
                        <a:pt x="12292" y="9591"/>
                      </a:cubicBezTo>
                      <a:cubicBezTo>
                        <a:pt x="-2980" y="23345"/>
                        <a:pt x="-4178" y="46902"/>
                        <a:pt x="9575" y="62157"/>
                      </a:cubicBezTo>
                      <a:lnTo>
                        <a:pt x="63778" y="122232"/>
                      </a:lnTo>
                      <a:lnTo>
                        <a:pt x="38752" y="150008"/>
                      </a:lnTo>
                      <a:lnTo>
                        <a:pt x="9592" y="182290"/>
                      </a:lnTo>
                      <a:cubicBezTo>
                        <a:pt x="-4178" y="197562"/>
                        <a:pt x="-2963" y="221103"/>
                        <a:pt x="12309" y="234873"/>
                      </a:cubicBezTo>
                      <a:cubicBezTo>
                        <a:pt x="19430" y="241302"/>
                        <a:pt x="28340" y="244458"/>
                        <a:pt x="37217" y="244458"/>
                      </a:cubicBezTo>
                      <a:cubicBezTo>
                        <a:pt x="47392" y="244458"/>
                        <a:pt x="57517" y="240306"/>
                        <a:pt x="64892" y="232156"/>
                      </a:cubicBezTo>
                      <a:lnTo>
                        <a:pt x="88854" y="205611"/>
                      </a:lnTo>
                      <a:lnTo>
                        <a:pt x="113914" y="177835"/>
                      </a:lnTo>
                      <a:lnTo>
                        <a:pt x="162952" y="232190"/>
                      </a:lnTo>
                      <a:cubicBezTo>
                        <a:pt x="170327" y="240323"/>
                        <a:pt x="180452" y="244491"/>
                        <a:pt x="190627" y="244491"/>
                      </a:cubicBezTo>
                      <a:cubicBezTo>
                        <a:pt x="199504" y="244491"/>
                        <a:pt x="208430" y="241319"/>
                        <a:pt x="215585" y="234923"/>
                      </a:cubicBezTo>
                      <a:cubicBezTo>
                        <a:pt x="230840" y="221170"/>
                        <a:pt x="232055" y="197613"/>
                        <a:pt x="218285" y="182341"/>
                      </a:cubicBezTo>
                      <a:lnTo>
                        <a:pt x="164083" y="12223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grpSp>
        <p:nvGrpSpPr>
          <p:cNvPr id="55" name="组合 54">
            <a:extLst>
              <a:ext uri="{FF2B5EF4-FFF2-40B4-BE49-F238E27FC236}">
                <a16:creationId xmlns:a16="http://schemas.microsoft.com/office/drawing/2014/main" id="{EA0CDEEF-1A3A-4100-8AD9-D9BB1C308DE6}"/>
              </a:ext>
            </a:extLst>
          </p:cNvPr>
          <p:cNvGrpSpPr/>
          <p:nvPr/>
        </p:nvGrpSpPr>
        <p:grpSpPr>
          <a:xfrm>
            <a:off x="9434473" y="2706920"/>
            <a:ext cx="2066128" cy="613380"/>
            <a:chOff x="9783404" y="2920309"/>
            <a:chExt cx="2066128" cy="613380"/>
          </a:xfrm>
        </p:grpSpPr>
        <p:sp>
          <p:nvSpPr>
            <p:cNvPr id="56" name="矩形 55">
              <a:extLst>
                <a:ext uri="{FF2B5EF4-FFF2-40B4-BE49-F238E27FC236}">
                  <a16:creationId xmlns:a16="http://schemas.microsoft.com/office/drawing/2014/main" id="{949B9402-8A0A-4AE9-BA95-DCCCACBAE5B5}"/>
                </a:ext>
              </a:extLst>
            </p:cNvPr>
            <p:cNvSpPr/>
            <p:nvPr/>
          </p:nvSpPr>
          <p:spPr>
            <a:xfrm>
              <a:off x="9783404"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57" name="矩形 56">
              <a:extLst>
                <a:ext uri="{FF2B5EF4-FFF2-40B4-BE49-F238E27FC236}">
                  <a16:creationId xmlns:a16="http://schemas.microsoft.com/office/drawing/2014/main" id="{6FBB36B4-3021-4F18-B7B4-293EB90D81BF}"/>
                </a:ext>
              </a:extLst>
            </p:cNvPr>
            <p:cNvSpPr/>
            <p:nvPr/>
          </p:nvSpPr>
          <p:spPr>
            <a:xfrm>
              <a:off x="10302250"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58" name="矩形 57">
              <a:extLst>
                <a:ext uri="{FF2B5EF4-FFF2-40B4-BE49-F238E27FC236}">
                  <a16:creationId xmlns:a16="http://schemas.microsoft.com/office/drawing/2014/main" id="{326636CA-04A6-4D67-9421-C32D395F93F4}"/>
                </a:ext>
              </a:extLst>
            </p:cNvPr>
            <p:cNvSpPr/>
            <p:nvPr/>
          </p:nvSpPr>
          <p:spPr>
            <a:xfrm>
              <a:off x="10818747"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59" name="矩形 58">
              <a:extLst>
                <a:ext uri="{FF2B5EF4-FFF2-40B4-BE49-F238E27FC236}">
                  <a16:creationId xmlns:a16="http://schemas.microsoft.com/office/drawing/2014/main" id="{BC11FA5A-6BB4-4EB5-B9A5-458F4FE23545}"/>
                </a:ext>
              </a:extLst>
            </p:cNvPr>
            <p:cNvSpPr/>
            <p:nvPr/>
          </p:nvSpPr>
          <p:spPr>
            <a:xfrm>
              <a:off x="11330687"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grpSp>
      <p:grpSp>
        <p:nvGrpSpPr>
          <p:cNvPr id="119" name="组合 118">
            <a:extLst>
              <a:ext uri="{FF2B5EF4-FFF2-40B4-BE49-F238E27FC236}">
                <a16:creationId xmlns:a16="http://schemas.microsoft.com/office/drawing/2014/main" id="{A20626F9-1C22-4151-AD72-E16127228048}"/>
              </a:ext>
            </a:extLst>
          </p:cNvPr>
          <p:cNvGrpSpPr/>
          <p:nvPr/>
        </p:nvGrpSpPr>
        <p:grpSpPr>
          <a:xfrm>
            <a:off x="422884" y="3479457"/>
            <a:ext cx="11104239" cy="1449280"/>
            <a:chOff x="422884" y="3479457"/>
            <a:chExt cx="11104239" cy="1449280"/>
          </a:xfrm>
        </p:grpSpPr>
        <p:grpSp>
          <p:nvGrpSpPr>
            <p:cNvPr id="118" name="组合 117">
              <a:extLst>
                <a:ext uri="{FF2B5EF4-FFF2-40B4-BE49-F238E27FC236}">
                  <a16:creationId xmlns:a16="http://schemas.microsoft.com/office/drawing/2014/main" id="{81B84771-EDFA-4CD2-B0D3-721EC9AB06EC}"/>
                </a:ext>
              </a:extLst>
            </p:cNvPr>
            <p:cNvGrpSpPr/>
            <p:nvPr/>
          </p:nvGrpSpPr>
          <p:grpSpPr>
            <a:xfrm>
              <a:off x="6111050" y="3786147"/>
              <a:ext cx="5416073" cy="754008"/>
              <a:chOff x="6111050" y="3786147"/>
              <a:chExt cx="5416073" cy="754008"/>
            </a:xfrm>
          </p:grpSpPr>
          <p:grpSp>
            <p:nvGrpSpPr>
              <p:cNvPr id="68" name="组合 67">
                <a:extLst>
                  <a:ext uri="{FF2B5EF4-FFF2-40B4-BE49-F238E27FC236}">
                    <a16:creationId xmlns:a16="http://schemas.microsoft.com/office/drawing/2014/main" id="{C28F7099-DCAD-4DD2-B8F8-08A28BBC1329}"/>
                  </a:ext>
                </a:extLst>
              </p:cNvPr>
              <p:cNvGrpSpPr/>
              <p:nvPr/>
            </p:nvGrpSpPr>
            <p:grpSpPr>
              <a:xfrm>
                <a:off x="6111050" y="3926220"/>
                <a:ext cx="2076589" cy="613935"/>
                <a:chOff x="6873410" y="2871327"/>
                <a:chExt cx="2076589" cy="2061191"/>
              </a:xfrm>
              <a:solidFill>
                <a:srgbClr val="00B0F0"/>
              </a:solidFill>
            </p:grpSpPr>
            <p:sp>
              <p:nvSpPr>
                <p:cNvPr id="69" name="矩形 68">
                  <a:extLst>
                    <a:ext uri="{FF2B5EF4-FFF2-40B4-BE49-F238E27FC236}">
                      <a16:creationId xmlns:a16="http://schemas.microsoft.com/office/drawing/2014/main" id="{F643E0C5-9EB2-4A36-940D-E7CEC5394ABE}"/>
                    </a:ext>
                  </a:extLst>
                </p:cNvPr>
                <p:cNvSpPr/>
                <p:nvPr/>
              </p:nvSpPr>
              <p:spPr>
                <a:xfrm>
                  <a:off x="6873410"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D</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70" name="矩形 69">
                  <a:extLst>
                    <a:ext uri="{FF2B5EF4-FFF2-40B4-BE49-F238E27FC236}">
                      <a16:creationId xmlns:a16="http://schemas.microsoft.com/office/drawing/2014/main" id="{11508ABC-2A78-4B18-9180-FAD97A094DC9}"/>
                    </a:ext>
                  </a:extLst>
                </p:cNvPr>
                <p:cNvSpPr/>
                <p:nvPr/>
              </p:nvSpPr>
              <p:spPr>
                <a:xfrm>
                  <a:off x="7392256"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71" name="矩形 70">
                  <a:extLst>
                    <a:ext uri="{FF2B5EF4-FFF2-40B4-BE49-F238E27FC236}">
                      <a16:creationId xmlns:a16="http://schemas.microsoft.com/office/drawing/2014/main" id="{14489910-DDF7-4808-A674-B245108D5EB0}"/>
                    </a:ext>
                  </a:extLst>
                </p:cNvPr>
                <p:cNvSpPr/>
                <p:nvPr/>
              </p:nvSpPr>
              <p:spPr>
                <a:xfrm>
                  <a:off x="7908753"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en-US" altLang="zh-CN" kern="0" dirty="0">
                      <a:solidFill>
                        <a:schemeClr val="bg1"/>
                      </a:solidFill>
                      <a:latin typeface="Arial" panose="020B0604020202020204"/>
                    </a:rPr>
                    <a:t>T</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72" name="矩形 71">
                  <a:extLst>
                    <a:ext uri="{FF2B5EF4-FFF2-40B4-BE49-F238E27FC236}">
                      <a16:creationId xmlns:a16="http://schemas.microsoft.com/office/drawing/2014/main" id="{C38B7EFD-2800-4117-8FC5-678A354695F3}"/>
                    </a:ext>
                  </a:extLst>
                </p:cNvPr>
                <p:cNvSpPr/>
                <p:nvPr/>
              </p:nvSpPr>
              <p:spPr>
                <a:xfrm>
                  <a:off x="8431154" y="2871327"/>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AB9A1131-2729-4E34-B163-EC19F4A78FD4}"/>
                  </a:ext>
                </a:extLst>
              </p:cNvPr>
              <p:cNvGrpSpPr/>
              <p:nvPr/>
            </p:nvGrpSpPr>
            <p:grpSpPr>
              <a:xfrm>
                <a:off x="9460995" y="3926220"/>
                <a:ext cx="2066128" cy="613380"/>
                <a:chOff x="9783404" y="2920309"/>
                <a:chExt cx="2066128" cy="613380"/>
              </a:xfrm>
            </p:grpSpPr>
            <p:sp>
              <p:nvSpPr>
                <p:cNvPr id="74" name="矩形 73">
                  <a:extLst>
                    <a:ext uri="{FF2B5EF4-FFF2-40B4-BE49-F238E27FC236}">
                      <a16:creationId xmlns:a16="http://schemas.microsoft.com/office/drawing/2014/main" id="{A6563FC9-851C-4C94-90A2-951EA1B8F906}"/>
                    </a:ext>
                  </a:extLst>
                </p:cNvPr>
                <p:cNvSpPr/>
                <p:nvPr/>
              </p:nvSpPr>
              <p:spPr>
                <a:xfrm>
                  <a:off x="9783404"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D</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75" name="矩形 74">
                  <a:extLst>
                    <a:ext uri="{FF2B5EF4-FFF2-40B4-BE49-F238E27FC236}">
                      <a16:creationId xmlns:a16="http://schemas.microsoft.com/office/drawing/2014/main" id="{739DA0E4-DD75-43A3-BA7A-B03C2A87AA18}"/>
                    </a:ext>
                  </a:extLst>
                </p:cNvPr>
                <p:cNvSpPr/>
                <p:nvPr/>
              </p:nvSpPr>
              <p:spPr>
                <a:xfrm>
                  <a:off x="10302250"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76" name="矩形 75">
                  <a:extLst>
                    <a:ext uri="{FF2B5EF4-FFF2-40B4-BE49-F238E27FC236}">
                      <a16:creationId xmlns:a16="http://schemas.microsoft.com/office/drawing/2014/main" id="{7C2A7DF7-9D10-4F53-938B-10D2B1671993}"/>
                    </a:ext>
                  </a:extLst>
                </p:cNvPr>
                <p:cNvSpPr/>
                <p:nvPr/>
              </p:nvSpPr>
              <p:spPr>
                <a:xfrm>
                  <a:off x="10818747"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T</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77" name="矩形 76">
                  <a:extLst>
                    <a:ext uri="{FF2B5EF4-FFF2-40B4-BE49-F238E27FC236}">
                      <a16:creationId xmlns:a16="http://schemas.microsoft.com/office/drawing/2014/main" id="{124ACA02-C12D-4CD8-B9DE-47C7AE535D84}"/>
                    </a:ext>
                  </a:extLst>
                </p:cNvPr>
                <p:cNvSpPr/>
                <p:nvPr/>
              </p:nvSpPr>
              <p:spPr>
                <a:xfrm>
                  <a:off x="11330687"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grpSp>
          <p:sp>
            <p:nvSpPr>
              <p:cNvPr id="78" name="îṣlîḍe">
                <a:hlinkClick r:id="" action="ppaction://noaction"/>
                <a:extLst>
                  <a:ext uri="{FF2B5EF4-FFF2-40B4-BE49-F238E27FC236}">
                    <a16:creationId xmlns:a16="http://schemas.microsoft.com/office/drawing/2014/main" id="{6C9D54F6-0753-4EFE-9A68-11BC89756170}"/>
                  </a:ext>
                </a:extLst>
              </p:cNvPr>
              <p:cNvSpPr/>
              <p:nvPr/>
            </p:nvSpPr>
            <p:spPr>
              <a:xfrm>
                <a:off x="8335934" y="3786147"/>
                <a:ext cx="1035343" cy="446763"/>
              </a:xfrm>
              <a:prstGeom prst="rect">
                <a:avLst/>
              </a:prstGeom>
            </p:spPr>
            <p:txBody>
              <a:bodyPr wrap="square" anchor="ctr" anchorCtr="0">
                <a:normAutofit fontScale="92500"/>
              </a:bodyPr>
              <a:lstStyle/>
              <a:p>
                <a:pPr lvl="0"/>
                <a:r>
                  <a:rPr lang="en-US" altLang="zh-CN" sz="2000" b="1" dirty="0">
                    <a:solidFill>
                      <a:srgbClr val="7030A0"/>
                    </a:solidFill>
                  </a:rPr>
                  <a:t>Load</a:t>
                </a:r>
                <a:r>
                  <a:rPr lang="zh-CN" altLang="en-US" sz="2000" b="1" dirty="0">
                    <a:solidFill>
                      <a:srgbClr val="7030A0"/>
                    </a:solidFill>
                  </a:rPr>
                  <a:t>？</a:t>
                </a:r>
              </a:p>
            </p:txBody>
          </p:sp>
          <p:cxnSp>
            <p:nvCxnSpPr>
              <p:cNvPr id="79" name="直接箭头连接符 78">
                <a:extLst>
                  <a:ext uri="{FF2B5EF4-FFF2-40B4-BE49-F238E27FC236}">
                    <a16:creationId xmlns:a16="http://schemas.microsoft.com/office/drawing/2014/main" id="{7FD6A26D-0797-443A-AD13-439955A5DD1D}"/>
                  </a:ext>
                </a:extLst>
              </p:cNvPr>
              <p:cNvCxnSpPr/>
              <p:nvPr/>
            </p:nvCxnSpPr>
            <p:spPr>
              <a:xfrm>
                <a:off x="8305589" y="4197188"/>
                <a:ext cx="99659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8812458B-B61C-45AF-A3C8-D25E95B56A68}"/>
                </a:ext>
              </a:extLst>
            </p:cNvPr>
            <p:cNvGrpSpPr/>
            <p:nvPr/>
          </p:nvGrpSpPr>
          <p:grpSpPr>
            <a:xfrm>
              <a:off x="422884" y="3479457"/>
              <a:ext cx="5040000" cy="1449280"/>
              <a:chOff x="422884" y="3479457"/>
              <a:chExt cx="5040000" cy="1449280"/>
            </a:xfrm>
          </p:grpSpPr>
          <p:sp>
            <p:nvSpPr>
              <p:cNvPr id="61" name="îśḷídè">
                <a:extLst>
                  <a:ext uri="{FF2B5EF4-FFF2-40B4-BE49-F238E27FC236}">
                    <a16:creationId xmlns:a16="http://schemas.microsoft.com/office/drawing/2014/main" id="{C009773F-6412-418E-8182-2FC602E92554}"/>
                  </a:ext>
                </a:extLst>
              </p:cNvPr>
              <p:cNvSpPr txBox="1"/>
              <p:nvPr/>
            </p:nvSpPr>
            <p:spPr>
              <a:xfrm>
                <a:off x="422884" y="4014206"/>
                <a:ext cx="5040000" cy="914531"/>
              </a:xfrm>
              <a:prstGeom prst="rect">
                <a:avLst/>
              </a:prstGeom>
              <a:noFill/>
              <a:ln>
                <a:noFill/>
              </a:ln>
            </p:spPr>
            <p:txBody>
              <a:bodyPr wrap="square" lIns="91440" tIns="45720" rIns="0" bIns="45720" anchor="t" anchorCtr="0">
                <a:noAutofit/>
              </a:bodyPr>
              <a:lstStyle/>
              <a:p>
                <a:pPr marL="285750" indent="-285750">
                  <a:buFont typeface="Wingdings" panose="05000000000000000000" pitchFamily="2" charset="2"/>
                  <a:buChar char="Ø"/>
                </a:pPr>
                <a:r>
                  <a:rPr lang="zh-CN" altLang="en-US" spc="100" dirty="0">
                    <a:solidFill>
                      <a:schemeClr val="tx1">
                        <a:lumMod val="65000"/>
                        <a:lumOff val="35000"/>
                      </a:schemeClr>
                    </a:solidFill>
                  </a:rPr>
                  <a:t>恶意进程等待一段时间，让目标进程有时间在访问特定的数据块</a:t>
                </a:r>
              </a:p>
            </p:txBody>
          </p:sp>
          <p:sp>
            <p:nvSpPr>
              <p:cNvPr id="62" name="íšļîďé">
                <a:hlinkClick r:id="" action="ppaction://noaction"/>
                <a:extLst>
                  <a:ext uri="{FF2B5EF4-FFF2-40B4-BE49-F238E27FC236}">
                    <a16:creationId xmlns:a16="http://schemas.microsoft.com/office/drawing/2014/main" id="{DA384CEA-4049-4034-8E0C-BF57FFDB3542}"/>
                  </a:ext>
                </a:extLst>
              </p:cNvPr>
              <p:cNvSpPr/>
              <p:nvPr/>
            </p:nvSpPr>
            <p:spPr>
              <a:xfrm>
                <a:off x="1029232" y="3514332"/>
                <a:ext cx="3002633" cy="446763"/>
              </a:xfrm>
              <a:prstGeom prst="rect">
                <a:avLst/>
              </a:prstGeom>
            </p:spPr>
            <p:txBody>
              <a:bodyPr wrap="square" anchor="ctr" anchorCtr="0">
                <a:normAutofit/>
              </a:bodyPr>
              <a:lstStyle/>
              <a:p>
                <a:pPr lvl="0"/>
                <a:r>
                  <a:rPr lang="en-US" altLang="zh-CN" sz="2000" b="1" spc="100" dirty="0">
                    <a:solidFill>
                      <a:schemeClr val="accent4"/>
                    </a:solidFill>
                  </a:rPr>
                  <a:t>Step3: </a:t>
                </a:r>
                <a:r>
                  <a:rPr lang="zh-CN" altLang="en-US" sz="2000" b="1" spc="100" dirty="0">
                    <a:solidFill>
                      <a:schemeClr val="accent4"/>
                    </a:solidFill>
                  </a:rPr>
                  <a:t>等</a:t>
                </a:r>
              </a:p>
            </p:txBody>
          </p:sp>
          <p:grpSp>
            <p:nvGrpSpPr>
              <p:cNvPr id="113" name="组合 112">
                <a:extLst>
                  <a:ext uri="{FF2B5EF4-FFF2-40B4-BE49-F238E27FC236}">
                    <a16:creationId xmlns:a16="http://schemas.microsoft.com/office/drawing/2014/main" id="{9A045F36-1806-4E61-8C6A-0F8D9282EE67}"/>
                  </a:ext>
                </a:extLst>
              </p:cNvPr>
              <p:cNvGrpSpPr/>
              <p:nvPr/>
            </p:nvGrpSpPr>
            <p:grpSpPr>
              <a:xfrm>
                <a:off x="458961" y="3479457"/>
                <a:ext cx="435184" cy="446763"/>
                <a:chOff x="26464916" y="3276600"/>
                <a:chExt cx="523125" cy="523125"/>
              </a:xfrm>
              <a:solidFill>
                <a:schemeClr val="accent1"/>
              </a:solidFill>
            </p:grpSpPr>
            <p:sp>
              <p:nvSpPr>
                <p:cNvPr id="114" name="任意多边形: 形状 113">
                  <a:extLst>
                    <a:ext uri="{FF2B5EF4-FFF2-40B4-BE49-F238E27FC236}">
                      <a16:creationId xmlns:a16="http://schemas.microsoft.com/office/drawing/2014/main" id="{BD0997EC-A7FF-44F1-9A81-4B0A34171FA9}"/>
                    </a:ext>
                  </a:extLst>
                </p:cNvPr>
                <p:cNvSpPr/>
                <p:nvPr/>
              </p:nvSpPr>
              <p:spPr>
                <a:xfrm>
                  <a:off x="26464916" y="3276600"/>
                  <a:ext cx="523125" cy="523125"/>
                </a:xfrm>
                <a:custGeom>
                  <a:avLst/>
                  <a:gdLst>
                    <a:gd name="connsiteX0" fmla="*/ 269258 w 523125"/>
                    <a:gd name="connsiteY0" fmla="*/ 0 h 523125"/>
                    <a:gd name="connsiteX1" fmla="*/ 217451 w 523125"/>
                    <a:gd name="connsiteY1" fmla="*/ 11728 h 523125"/>
                    <a:gd name="connsiteX2" fmla="*/ 231390 w 523125"/>
                    <a:gd name="connsiteY2" fmla="*/ 60716 h 523125"/>
                    <a:gd name="connsiteX3" fmla="*/ 268920 w 523125"/>
                    <a:gd name="connsiteY3" fmla="*/ 52161 h 523125"/>
                    <a:gd name="connsiteX4" fmla="*/ 267519 w 523125"/>
                    <a:gd name="connsiteY4" fmla="*/ 268971 h 523125"/>
                    <a:gd name="connsiteX5" fmla="*/ 52920 w 523125"/>
                    <a:gd name="connsiteY5" fmla="*/ 269224 h 523125"/>
                    <a:gd name="connsiteX6" fmla="*/ 54118 w 523125"/>
                    <a:gd name="connsiteY6" fmla="*/ 242848 h 523125"/>
                    <a:gd name="connsiteX7" fmla="*/ 3156 w 523125"/>
                    <a:gd name="connsiteY7" fmla="*/ 238089 h 523125"/>
                    <a:gd name="connsiteX8" fmla="*/ 0 w 523125"/>
                    <a:gd name="connsiteY8" fmla="*/ 270169 h 523125"/>
                    <a:gd name="connsiteX9" fmla="*/ 269274 w 523125"/>
                    <a:gd name="connsiteY9" fmla="*/ 539021 h 523125"/>
                    <a:gd name="connsiteX10" fmla="*/ 538566 w 523125"/>
                    <a:gd name="connsiteY10" fmla="*/ 269528 h 523125"/>
                    <a:gd name="connsiteX11" fmla="*/ 269258 w 523125"/>
                    <a:gd name="connsiteY11" fmla="*/ 0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125" h="523125">
                      <a:moveTo>
                        <a:pt x="269258" y="0"/>
                      </a:moveTo>
                      <a:cubicBezTo>
                        <a:pt x="269258" y="0"/>
                        <a:pt x="229483" y="8336"/>
                        <a:pt x="217451" y="11728"/>
                      </a:cubicBezTo>
                      <a:lnTo>
                        <a:pt x="231390" y="60716"/>
                      </a:lnTo>
                      <a:cubicBezTo>
                        <a:pt x="248687" y="55806"/>
                        <a:pt x="262305" y="53207"/>
                        <a:pt x="268920" y="52161"/>
                      </a:cubicBezTo>
                      <a:lnTo>
                        <a:pt x="267519" y="268971"/>
                      </a:lnTo>
                      <a:lnTo>
                        <a:pt x="52920" y="269224"/>
                      </a:lnTo>
                      <a:cubicBezTo>
                        <a:pt x="52886" y="260162"/>
                        <a:pt x="53258" y="251319"/>
                        <a:pt x="54118" y="242848"/>
                      </a:cubicBezTo>
                      <a:lnTo>
                        <a:pt x="3156" y="238089"/>
                      </a:lnTo>
                      <a:cubicBezTo>
                        <a:pt x="2143" y="248198"/>
                        <a:pt x="0" y="270169"/>
                        <a:pt x="0" y="270169"/>
                      </a:cubicBezTo>
                      <a:cubicBezTo>
                        <a:pt x="0" y="416897"/>
                        <a:pt x="120555" y="539021"/>
                        <a:pt x="269274" y="539021"/>
                      </a:cubicBezTo>
                      <a:cubicBezTo>
                        <a:pt x="418011" y="539021"/>
                        <a:pt x="538566" y="418247"/>
                        <a:pt x="538566" y="269528"/>
                      </a:cubicBezTo>
                      <a:cubicBezTo>
                        <a:pt x="538566" y="120808"/>
                        <a:pt x="417994" y="0"/>
                        <a:pt x="269258"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5" name="任意多边形: 形状 114">
                  <a:extLst>
                    <a:ext uri="{FF2B5EF4-FFF2-40B4-BE49-F238E27FC236}">
                      <a16:creationId xmlns:a16="http://schemas.microsoft.com/office/drawing/2014/main" id="{9EB6B34D-FC56-4A2F-A102-C0285884F7F1}"/>
                    </a:ext>
                  </a:extLst>
                </p:cNvPr>
                <p:cNvSpPr/>
                <p:nvPr/>
              </p:nvSpPr>
              <p:spPr>
                <a:xfrm>
                  <a:off x="26567246" y="3315463"/>
                  <a:ext cx="50625" cy="67500"/>
                </a:xfrm>
                <a:custGeom>
                  <a:avLst/>
                  <a:gdLst>
                    <a:gd name="connsiteX0" fmla="*/ 66892 w 50625"/>
                    <a:gd name="connsiteY0" fmla="*/ 45630 h 67500"/>
                    <a:gd name="connsiteX1" fmla="*/ 43622 w 50625"/>
                    <a:gd name="connsiteY1" fmla="*/ 0 h 67500"/>
                    <a:gd name="connsiteX2" fmla="*/ 0 w 50625"/>
                    <a:gd name="connsiteY2" fmla="*/ 26730 h 67500"/>
                    <a:gd name="connsiteX3" fmla="*/ 30274 w 50625"/>
                    <a:gd name="connsiteY3" fmla="*/ 68040 h 67500"/>
                    <a:gd name="connsiteX4" fmla="*/ 66892 w 50625"/>
                    <a:gd name="connsiteY4" fmla="*/ 45630 h 6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67500">
                      <a:moveTo>
                        <a:pt x="66892" y="45630"/>
                      </a:moveTo>
                      <a:lnTo>
                        <a:pt x="43622" y="0"/>
                      </a:lnTo>
                      <a:cubicBezTo>
                        <a:pt x="29042" y="7459"/>
                        <a:pt x="14242" y="16284"/>
                        <a:pt x="0" y="26730"/>
                      </a:cubicBezTo>
                      <a:lnTo>
                        <a:pt x="30274" y="68040"/>
                      </a:lnTo>
                      <a:cubicBezTo>
                        <a:pt x="41344" y="59923"/>
                        <a:pt x="53662" y="52363"/>
                        <a:pt x="66892" y="4563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16" name="任意多边形: 形状 115">
                  <a:extLst>
                    <a:ext uri="{FF2B5EF4-FFF2-40B4-BE49-F238E27FC236}">
                      <a16:creationId xmlns:a16="http://schemas.microsoft.com/office/drawing/2014/main" id="{9684A69A-733F-4F34-8B97-39D720D1D751}"/>
                    </a:ext>
                  </a:extLst>
                </p:cNvPr>
                <p:cNvSpPr/>
                <p:nvPr/>
              </p:nvSpPr>
              <p:spPr>
                <a:xfrm>
                  <a:off x="26487107" y="3395889"/>
                  <a:ext cx="50625" cy="50625"/>
                </a:xfrm>
                <a:custGeom>
                  <a:avLst/>
                  <a:gdLst>
                    <a:gd name="connsiteX0" fmla="*/ 66774 w 50625"/>
                    <a:gd name="connsiteY0" fmla="*/ 30459 h 50625"/>
                    <a:gd name="connsiteX1" fmla="*/ 25599 w 50625"/>
                    <a:gd name="connsiteY1" fmla="*/ 0 h 50625"/>
                    <a:gd name="connsiteX2" fmla="*/ 0 w 50625"/>
                    <a:gd name="connsiteY2" fmla="*/ 44246 h 50625"/>
                    <a:gd name="connsiteX3" fmla="*/ 46929 w 50625"/>
                    <a:gd name="connsiteY3" fmla="*/ 64733 h 50625"/>
                    <a:gd name="connsiteX4" fmla="*/ 66774 w 50625"/>
                    <a:gd name="connsiteY4" fmla="*/ 30459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66774" y="30459"/>
                      </a:moveTo>
                      <a:lnTo>
                        <a:pt x="25599" y="0"/>
                      </a:lnTo>
                      <a:cubicBezTo>
                        <a:pt x="15812" y="13247"/>
                        <a:pt x="7104" y="27945"/>
                        <a:pt x="0" y="44246"/>
                      </a:cubicBezTo>
                      <a:lnTo>
                        <a:pt x="46929" y="64733"/>
                      </a:lnTo>
                      <a:cubicBezTo>
                        <a:pt x="52228" y="52667"/>
                        <a:pt x="58877" y="41124"/>
                        <a:pt x="66774" y="30459"/>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grpSp>
        <p:nvGrpSpPr>
          <p:cNvPr id="145" name="组合 144">
            <a:extLst>
              <a:ext uri="{FF2B5EF4-FFF2-40B4-BE49-F238E27FC236}">
                <a16:creationId xmlns:a16="http://schemas.microsoft.com/office/drawing/2014/main" id="{3C8177EA-FF95-4739-860A-E7BCBE38D56D}"/>
              </a:ext>
            </a:extLst>
          </p:cNvPr>
          <p:cNvGrpSpPr/>
          <p:nvPr/>
        </p:nvGrpSpPr>
        <p:grpSpPr>
          <a:xfrm>
            <a:off x="422884" y="4703233"/>
            <a:ext cx="11130356" cy="1449405"/>
            <a:chOff x="422884" y="4703233"/>
            <a:chExt cx="11130356" cy="1449405"/>
          </a:xfrm>
        </p:grpSpPr>
        <p:grpSp>
          <p:nvGrpSpPr>
            <p:cNvPr id="144" name="组合 143">
              <a:extLst>
                <a:ext uri="{FF2B5EF4-FFF2-40B4-BE49-F238E27FC236}">
                  <a16:creationId xmlns:a16="http://schemas.microsoft.com/office/drawing/2014/main" id="{775AF8F7-151E-4900-BC2A-D50B2A5A6432}"/>
                </a:ext>
              </a:extLst>
            </p:cNvPr>
            <p:cNvGrpSpPr/>
            <p:nvPr/>
          </p:nvGrpSpPr>
          <p:grpSpPr>
            <a:xfrm>
              <a:off x="6137167" y="4936376"/>
              <a:ext cx="5416073" cy="914156"/>
              <a:chOff x="6137167" y="4936376"/>
              <a:chExt cx="5416073" cy="914156"/>
            </a:xfrm>
          </p:grpSpPr>
          <p:grpSp>
            <p:nvGrpSpPr>
              <p:cNvPr id="80" name="组合 79">
                <a:extLst>
                  <a:ext uri="{FF2B5EF4-FFF2-40B4-BE49-F238E27FC236}">
                    <a16:creationId xmlns:a16="http://schemas.microsoft.com/office/drawing/2014/main" id="{AD696C41-F538-40ED-A5A8-924DD98F0A21}"/>
                  </a:ext>
                </a:extLst>
              </p:cNvPr>
              <p:cNvGrpSpPr/>
              <p:nvPr/>
            </p:nvGrpSpPr>
            <p:grpSpPr>
              <a:xfrm>
                <a:off x="6137167" y="5102346"/>
                <a:ext cx="2076589" cy="613935"/>
                <a:chOff x="6873410" y="2871327"/>
                <a:chExt cx="2076589" cy="2061191"/>
              </a:xfrm>
              <a:solidFill>
                <a:srgbClr val="00B0F0"/>
              </a:solidFill>
            </p:grpSpPr>
            <p:sp>
              <p:nvSpPr>
                <p:cNvPr id="81" name="矩形 80">
                  <a:extLst>
                    <a:ext uri="{FF2B5EF4-FFF2-40B4-BE49-F238E27FC236}">
                      <a16:creationId xmlns:a16="http://schemas.microsoft.com/office/drawing/2014/main" id="{B1CF6AB1-EB7C-49C7-8E3E-00C333E69BE4}"/>
                    </a:ext>
                  </a:extLst>
                </p:cNvPr>
                <p:cNvSpPr/>
                <p:nvPr/>
              </p:nvSpPr>
              <p:spPr>
                <a:xfrm>
                  <a:off x="6873410"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D</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82" name="矩形 81">
                  <a:extLst>
                    <a:ext uri="{FF2B5EF4-FFF2-40B4-BE49-F238E27FC236}">
                      <a16:creationId xmlns:a16="http://schemas.microsoft.com/office/drawing/2014/main" id="{E5E36FB3-0AE1-42D9-940D-FA2BBA7E534B}"/>
                    </a:ext>
                  </a:extLst>
                </p:cNvPr>
                <p:cNvSpPr/>
                <p:nvPr/>
              </p:nvSpPr>
              <p:spPr>
                <a:xfrm>
                  <a:off x="7392256"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83" name="矩形 82">
                  <a:extLst>
                    <a:ext uri="{FF2B5EF4-FFF2-40B4-BE49-F238E27FC236}">
                      <a16:creationId xmlns:a16="http://schemas.microsoft.com/office/drawing/2014/main" id="{73D7638F-BE91-42E5-B683-6738C7015C76}"/>
                    </a:ext>
                  </a:extLst>
                </p:cNvPr>
                <p:cNvSpPr/>
                <p:nvPr/>
              </p:nvSpPr>
              <p:spPr>
                <a:xfrm>
                  <a:off x="7908753" y="2873192"/>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lang="en-US" altLang="zh-CN" kern="0" dirty="0">
                      <a:solidFill>
                        <a:schemeClr val="bg1"/>
                      </a:solidFill>
                      <a:latin typeface="Arial" panose="020B0604020202020204"/>
                    </a:rPr>
                    <a:t>T</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sp>
              <p:nvSpPr>
                <p:cNvPr id="84" name="矩形 83">
                  <a:extLst>
                    <a:ext uri="{FF2B5EF4-FFF2-40B4-BE49-F238E27FC236}">
                      <a16:creationId xmlns:a16="http://schemas.microsoft.com/office/drawing/2014/main" id="{8D6E98C1-C89B-4FFA-94CE-BF83CB218E3D}"/>
                    </a:ext>
                  </a:extLst>
                </p:cNvPr>
                <p:cNvSpPr/>
                <p:nvPr/>
              </p:nvSpPr>
              <p:spPr>
                <a:xfrm>
                  <a:off x="8431154" y="2871327"/>
                  <a:ext cx="518845" cy="2059326"/>
                </a:xfrm>
                <a:prstGeom prst="rect">
                  <a:avLst/>
                </a:prstGeom>
                <a:grpFill/>
                <a:ln w="38100" cap="flat" cmpd="sng" algn="ctr">
                  <a:solidFill>
                    <a:schemeClr val="bg2"/>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C0EDF83E-5FCB-446E-9452-5B54A53EBC5D}"/>
                  </a:ext>
                </a:extLst>
              </p:cNvPr>
              <p:cNvGrpSpPr/>
              <p:nvPr/>
            </p:nvGrpSpPr>
            <p:grpSpPr>
              <a:xfrm>
                <a:off x="9487112" y="5102346"/>
                <a:ext cx="2066128" cy="613380"/>
                <a:chOff x="9783404" y="2920309"/>
                <a:chExt cx="2066128" cy="613380"/>
              </a:xfrm>
            </p:grpSpPr>
            <p:sp>
              <p:nvSpPr>
                <p:cNvPr id="86" name="矩形 85">
                  <a:extLst>
                    <a:ext uri="{FF2B5EF4-FFF2-40B4-BE49-F238E27FC236}">
                      <a16:creationId xmlns:a16="http://schemas.microsoft.com/office/drawing/2014/main" id="{DD0C2230-1EC3-4506-8D9F-39DBE93FE2B2}"/>
                    </a:ext>
                  </a:extLst>
                </p:cNvPr>
                <p:cNvSpPr/>
                <p:nvPr/>
              </p:nvSpPr>
              <p:spPr>
                <a:xfrm>
                  <a:off x="9783404"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D</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87" name="矩形 86">
                  <a:extLst>
                    <a:ext uri="{FF2B5EF4-FFF2-40B4-BE49-F238E27FC236}">
                      <a16:creationId xmlns:a16="http://schemas.microsoft.com/office/drawing/2014/main" id="{2881DD87-6FC2-45B6-99B9-F21B8A4C116B}"/>
                    </a:ext>
                  </a:extLst>
                </p:cNvPr>
                <p:cNvSpPr/>
                <p:nvPr/>
              </p:nvSpPr>
              <p:spPr>
                <a:xfrm>
                  <a:off x="10302250"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88" name="矩形 87">
                  <a:extLst>
                    <a:ext uri="{FF2B5EF4-FFF2-40B4-BE49-F238E27FC236}">
                      <a16:creationId xmlns:a16="http://schemas.microsoft.com/office/drawing/2014/main" id="{A1149D68-8630-4F27-AA21-9C74EA980078}"/>
                    </a:ext>
                  </a:extLst>
                </p:cNvPr>
                <p:cNvSpPr/>
                <p:nvPr/>
              </p:nvSpPr>
              <p:spPr>
                <a:xfrm>
                  <a:off x="10818747"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T</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sp>
              <p:nvSpPr>
                <p:cNvPr id="89" name="矩形 88">
                  <a:extLst>
                    <a:ext uri="{FF2B5EF4-FFF2-40B4-BE49-F238E27FC236}">
                      <a16:creationId xmlns:a16="http://schemas.microsoft.com/office/drawing/2014/main" id="{598DCF6A-A5BF-4598-9F09-CBAD2D588C5C}"/>
                    </a:ext>
                  </a:extLst>
                </p:cNvPr>
                <p:cNvSpPr/>
                <p:nvPr/>
              </p:nvSpPr>
              <p:spPr>
                <a:xfrm>
                  <a:off x="11330687" y="2920309"/>
                  <a:ext cx="518845" cy="613380"/>
                </a:xfrm>
                <a:prstGeom prst="rect">
                  <a:avLst/>
                </a:prstGeom>
                <a:solidFill>
                  <a:srgbClr val="92D050"/>
                </a:solidFill>
                <a:ln w="38100" cap="flat" cmpd="sng" algn="ctr">
                  <a:solidFill>
                    <a:srgbClr val="FFFF00"/>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A</a:t>
                  </a:r>
                  <a:endParaRPr kumimoji="0" lang="zh-CN" altLang="en-US" sz="1800" b="0" i="0" u="none" strike="noStrike" kern="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grpSp>
          <p:sp>
            <p:nvSpPr>
              <p:cNvPr id="90" name="îṣlîḍe">
                <a:hlinkClick r:id="" action="ppaction://noaction"/>
                <a:extLst>
                  <a:ext uri="{FF2B5EF4-FFF2-40B4-BE49-F238E27FC236}">
                    <a16:creationId xmlns:a16="http://schemas.microsoft.com/office/drawing/2014/main" id="{BA4863BB-5ACE-49E5-91FF-695E9DBC2079}"/>
                  </a:ext>
                </a:extLst>
              </p:cNvPr>
              <p:cNvSpPr/>
              <p:nvPr/>
            </p:nvSpPr>
            <p:spPr>
              <a:xfrm>
                <a:off x="8340190" y="4936376"/>
                <a:ext cx="1020487" cy="446763"/>
              </a:xfrm>
              <a:prstGeom prst="rect">
                <a:avLst/>
              </a:prstGeom>
            </p:spPr>
            <p:txBody>
              <a:bodyPr wrap="square" anchor="ctr" anchorCtr="0">
                <a:normAutofit/>
              </a:bodyPr>
              <a:lstStyle/>
              <a:p>
                <a:pPr lvl="0"/>
                <a:r>
                  <a:rPr lang="en-US" altLang="zh-CN" sz="2000" b="1" dirty="0">
                    <a:solidFill>
                      <a:schemeClr val="accent4">
                        <a:lumMod val="60000"/>
                        <a:lumOff val="40000"/>
                      </a:schemeClr>
                    </a:solidFill>
                  </a:rPr>
                  <a:t>reload</a:t>
                </a:r>
                <a:endParaRPr lang="zh-CN" altLang="en-US" sz="2000" b="1" dirty="0">
                  <a:solidFill>
                    <a:schemeClr val="accent4">
                      <a:lumMod val="60000"/>
                      <a:lumOff val="40000"/>
                    </a:schemeClr>
                  </a:solidFill>
                </a:endParaRPr>
              </a:p>
            </p:txBody>
          </p:sp>
          <p:cxnSp>
            <p:nvCxnSpPr>
              <p:cNvPr id="91" name="直接箭头连接符 90">
                <a:extLst>
                  <a:ext uri="{FF2B5EF4-FFF2-40B4-BE49-F238E27FC236}">
                    <a16:creationId xmlns:a16="http://schemas.microsoft.com/office/drawing/2014/main" id="{A8473A9D-EE5B-41A1-99C6-4A4EE9B260C4}"/>
                  </a:ext>
                </a:extLst>
              </p:cNvPr>
              <p:cNvCxnSpPr/>
              <p:nvPr/>
            </p:nvCxnSpPr>
            <p:spPr>
              <a:xfrm>
                <a:off x="8331706" y="5373314"/>
                <a:ext cx="99659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îṣlîḍe">
                <a:hlinkClick r:id="" action="ppaction://noaction"/>
                <a:extLst>
                  <a:ext uri="{FF2B5EF4-FFF2-40B4-BE49-F238E27FC236}">
                    <a16:creationId xmlns:a16="http://schemas.microsoft.com/office/drawing/2014/main" id="{0AA7DF65-0E8B-4675-BC07-F31CDEB62E0D}"/>
                  </a:ext>
                </a:extLst>
              </p:cNvPr>
              <p:cNvSpPr/>
              <p:nvPr/>
            </p:nvSpPr>
            <p:spPr>
              <a:xfrm>
                <a:off x="8461828" y="5403769"/>
                <a:ext cx="825094" cy="446763"/>
              </a:xfrm>
              <a:prstGeom prst="rect">
                <a:avLst/>
              </a:prstGeom>
            </p:spPr>
            <p:txBody>
              <a:bodyPr wrap="square" anchor="ctr" anchorCtr="0">
                <a:normAutofit/>
              </a:bodyPr>
              <a:lstStyle/>
              <a:p>
                <a:pPr lvl="0"/>
                <a:r>
                  <a:rPr lang="zh-CN" altLang="en-US" sz="2000" b="1" dirty="0">
                    <a:solidFill>
                      <a:schemeClr val="accent4">
                        <a:lumMod val="60000"/>
                        <a:lumOff val="40000"/>
                      </a:schemeClr>
                    </a:solidFill>
                  </a:rPr>
                  <a:t>计时</a:t>
                </a:r>
              </a:p>
            </p:txBody>
          </p:sp>
        </p:grpSp>
        <p:grpSp>
          <p:nvGrpSpPr>
            <p:cNvPr id="143" name="组合 142">
              <a:extLst>
                <a:ext uri="{FF2B5EF4-FFF2-40B4-BE49-F238E27FC236}">
                  <a16:creationId xmlns:a16="http://schemas.microsoft.com/office/drawing/2014/main" id="{197E547A-E81F-4D9B-BE95-E375CE85E3AA}"/>
                </a:ext>
              </a:extLst>
            </p:cNvPr>
            <p:cNvGrpSpPr/>
            <p:nvPr/>
          </p:nvGrpSpPr>
          <p:grpSpPr>
            <a:xfrm>
              <a:off x="422884" y="4703233"/>
              <a:ext cx="5040000" cy="1449405"/>
              <a:chOff x="422884" y="4703233"/>
              <a:chExt cx="5040000" cy="1449405"/>
            </a:xfrm>
          </p:grpSpPr>
          <p:sp>
            <p:nvSpPr>
              <p:cNvPr id="65" name="îśḷídè">
                <a:extLst>
                  <a:ext uri="{FF2B5EF4-FFF2-40B4-BE49-F238E27FC236}">
                    <a16:creationId xmlns:a16="http://schemas.microsoft.com/office/drawing/2014/main" id="{29EEDD9C-14BB-4F10-B160-5945515ED06F}"/>
                  </a:ext>
                </a:extLst>
              </p:cNvPr>
              <p:cNvSpPr txBox="1"/>
              <p:nvPr/>
            </p:nvSpPr>
            <p:spPr>
              <a:xfrm>
                <a:off x="422884" y="5238107"/>
                <a:ext cx="5040000" cy="914531"/>
              </a:xfrm>
              <a:prstGeom prst="rect">
                <a:avLst/>
              </a:prstGeom>
              <a:noFill/>
              <a:ln>
                <a:noFill/>
              </a:ln>
            </p:spPr>
            <p:txBody>
              <a:bodyPr wrap="square" lIns="91440" tIns="45720" rIns="0" bIns="45720" anchor="t" anchorCtr="0">
                <a:noAutofit/>
              </a:bodyPr>
              <a:lstStyle/>
              <a:p>
                <a:pPr marL="285750" indent="-285750">
                  <a:buFont typeface="Wingdings" panose="05000000000000000000" pitchFamily="2" charset="2"/>
                  <a:buChar char="Ø"/>
                </a:pPr>
                <a:r>
                  <a:rPr lang="zh-CN" altLang="en-US" spc="100" dirty="0">
                    <a:solidFill>
                      <a:schemeClr val="tx1">
                        <a:lumMod val="65000"/>
                        <a:lumOff val="35000"/>
                      </a:schemeClr>
                    </a:solidFill>
                  </a:rPr>
                  <a:t>恶意进程重新加载</a:t>
                </a:r>
                <a:r>
                  <a:rPr lang="en-US" altLang="zh-CN" spc="100" dirty="0">
                    <a:solidFill>
                      <a:schemeClr val="tx1">
                        <a:lumMod val="65000"/>
                        <a:lumOff val="35000"/>
                      </a:schemeClr>
                    </a:solidFill>
                  </a:rPr>
                  <a:t>(reload</a:t>
                </a:r>
                <a:r>
                  <a:rPr lang="zh-CN" altLang="en-US" spc="100" dirty="0">
                    <a:solidFill>
                      <a:schemeClr val="tx1">
                        <a:lumMod val="65000"/>
                        <a:lumOff val="35000"/>
                      </a:schemeClr>
                    </a:solidFill>
                  </a:rPr>
                  <a:t>）监控的内存块，并测定载入时间</a:t>
                </a:r>
              </a:p>
            </p:txBody>
          </p:sp>
          <p:sp>
            <p:nvSpPr>
              <p:cNvPr id="66" name="íšļîďé">
                <a:hlinkClick r:id="" action="ppaction://noaction"/>
                <a:extLst>
                  <a:ext uri="{FF2B5EF4-FFF2-40B4-BE49-F238E27FC236}">
                    <a16:creationId xmlns:a16="http://schemas.microsoft.com/office/drawing/2014/main" id="{43F6EAEC-743C-4A35-B5F8-B9C3FA73D797}"/>
                  </a:ext>
                </a:extLst>
              </p:cNvPr>
              <p:cNvSpPr/>
              <p:nvPr/>
            </p:nvSpPr>
            <p:spPr>
              <a:xfrm>
                <a:off x="1029232" y="4738233"/>
                <a:ext cx="3002633" cy="446763"/>
              </a:xfrm>
              <a:prstGeom prst="rect">
                <a:avLst/>
              </a:prstGeom>
            </p:spPr>
            <p:txBody>
              <a:bodyPr wrap="square" anchor="ctr" anchorCtr="0">
                <a:normAutofit/>
              </a:bodyPr>
              <a:lstStyle/>
              <a:p>
                <a:pPr lvl="0"/>
                <a:r>
                  <a:rPr lang="en-US" altLang="zh-CN" sz="2000" b="1" spc="100" dirty="0">
                    <a:solidFill>
                      <a:schemeClr val="accent4"/>
                    </a:solidFill>
                  </a:rPr>
                  <a:t>Step4: Reload</a:t>
                </a:r>
                <a:endParaRPr lang="zh-CN" altLang="en-US" sz="2000" b="1" spc="100" dirty="0">
                  <a:solidFill>
                    <a:schemeClr val="accent4"/>
                  </a:solidFill>
                </a:endParaRPr>
              </a:p>
            </p:txBody>
          </p:sp>
          <p:grpSp>
            <p:nvGrpSpPr>
              <p:cNvPr id="142" name="组合 141">
                <a:extLst>
                  <a:ext uri="{FF2B5EF4-FFF2-40B4-BE49-F238E27FC236}">
                    <a16:creationId xmlns:a16="http://schemas.microsoft.com/office/drawing/2014/main" id="{801BD147-E6C2-41C1-96B7-DB4D74C84C56}"/>
                  </a:ext>
                </a:extLst>
              </p:cNvPr>
              <p:cNvGrpSpPr>
                <a:grpSpLocks noChangeAspect="1"/>
              </p:cNvGrpSpPr>
              <p:nvPr/>
            </p:nvGrpSpPr>
            <p:grpSpPr>
              <a:xfrm>
                <a:off x="485745" y="4703233"/>
                <a:ext cx="449965" cy="481763"/>
                <a:chOff x="4726651" y="6135864"/>
                <a:chExt cx="549010" cy="587807"/>
              </a:xfrm>
            </p:grpSpPr>
            <p:grpSp>
              <p:nvGrpSpPr>
                <p:cNvPr id="131" name="组合 130">
                  <a:extLst>
                    <a:ext uri="{FF2B5EF4-FFF2-40B4-BE49-F238E27FC236}">
                      <a16:creationId xmlns:a16="http://schemas.microsoft.com/office/drawing/2014/main" id="{BB2A9A51-6D33-42A0-80F3-DF88F8DF1C34}"/>
                    </a:ext>
                  </a:extLst>
                </p:cNvPr>
                <p:cNvGrpSpPr/>
                <p:nvPr/>
              </p:nvGrpSpPr>
              <p:grpSpPr>
                <a:xfrm>
                  <a:off x="4726651" y="6135864"/>
                  <a:ext cx="470694" cy="536659"/>
                  <a:chOff x="23262261" y="4356954"/>
                  <a:chExt cx="470694" cy="536659"/>
                </a:xfrm>
                <a:solidFill>
                  <a:schemeClr val="accent1"/>
                </a:solidFill>
              </p:grpSpPr>
              <p:sp>
                <p:nvSpPr>
                  <p:cNvPr id="132" name="任意多边形: 形状 131">
                    <a:extLst>
                      <a:ext uri="{FF2B5EF4-FFF2-40B4-BE49-F238E27FC236}">
                        <a16:creationId xmlns:a16="http://schemas.microsoft.com/office/drawing/2014/main" id="{D8C462A0-6A96-40C5-9F4A-B2C84BC4999D}"/>
                      </a:ext>
                    </a:extLst>
                  </p:cNvPr>
                  <p:cNvSpPr/>
                  <p:nvPr/>
                </p:nvSpPr>
                <p:spPr>
                  <a:xfrm>
                    <a:off x="23306524" y="4356954"/>
                    <a:ext cx="388125" cy="236250"/>
                  </a:xfrm>
                  <a:custGeom>
                    <a:avLst/>
                    <a:gdLst>
                      <a:gd name="connsiteX0" fmla="*/ 45529 w 388125"/>
                      <a:gd name="connsiteY0" fmla="*/ 78806 h 236250"/>
                      <a:gd name="connsiteX1" fmla="*/ 79363 w 388125"/>
                      <a:gd name="connsiteY1" fmla="*/ 44246 h 236250"/>
                      <a:gd name="connsiteX2" fmla="*/ 320456 w 388125"/>
                      <a:gd name="connsiteY2" fmla="*/ 44246 h 236250"/>
                      <a:gd name="connsiteX3" fmla="*/ 355354 w 388125"/>
                      <a:gd name="connsiteY3" fmla="*/ 78806 h 236250"/>
                      <a:gd name="connsiteX4" fmla="*/ 355354 w 388125"/>
                      <a:gd name="connsiteY4" fmla="*/ 245869 h 236250"/>
                      <a:gd name="connsiteX5" fmla="*/ 399566 w 388125"/>
                      <a:gd name="connsiteY5" fmla="*/ 213823 h 236250"/>
                      <a:gd name="connsiteX6" fmla="*/ 399566 w 388125"/>
                      <a:gd name="connsiteY6" fmla="*/ 45731 h 236250"/>
                      <a:gd name="connsiteX7" fmla="*/ 354729 w 388125"/>
                      <a:gd name="connsiteY7" fmla="*/ 0 h 236250"/>
                      <a:gd name="connsiteX8" fmla="*/ 43284 w 388125"/>
                      <a:gd name="connsiteY8" fmla="*/ 0 h 236250"/>
                      <a:gd name="connsiteX9" fmla="*/ 0 w 388125"/>
                      <a:gd name="connsiteY9" fmla="*/ 43909 h 236250"/>
                      <a:gd name="connsiteX10" fmla="*/ 0 w 388125"/>
                      <a:gd name="connsiteY10" fmla="*/ 215528 h 236250"/>
                      <a:gd name="connsiteX11" fmla="*/ 45546 w 388125"/>
                      <a:gd name="connsiteY11" fmla="*/ 248451 h 236250"/>
                      <a:gd name="connsiteX12" fmla="*/ 45529 w 388125"/>
                      <a:gd name="connsiteY12" fmla="*/ 78806 h 236250"/>
                      <a:gd name="connsiteX13" fmla="*/ 45529 w 388125"/>
                      <a:gd name="connsiteY13" fmla="*/ 78806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125" h="236250">
                        <a:moveTo>
                          <a:pt x="45529" y="78806"/>
                        </a:moveTo>
                        <a:cubicBezTo>
                          <a:pt x="45529" y="59788"/>
                          <a:pt x="60345" y="44246"/>
                          <a:pt x="79363" y="44246"/>
                        </a:cubicBezTo>
                        <a:lnTo>
                          <a:pt x="320456" y="44246"/>
                        </a:lnTo>
                        <a:cubicBezTo>
                          <a:pt x="339474" y="44246"/>
                          <a:pt x="355354" y="59754"/>
                          <a:pt x="355354" y="78806"/>
                        </a:cubicBezTo>
                        <a:lnTo>
                          <a:pt x="355354" y="245869"/>
                        </a:lnTo>
                        <a:lnTo>
                          <a:pt x="399566" y="213823"/>
                        </a:lnTo>
                        <a:lnTo>
                          <a:pt x="399566" y="45731"/>
                        </a:lnTo>
                        <a:cubicBezTo>
                          <a:pt x="399566" y="20739"/>
                          <a:pt x="379704" y="0"/>
                          <a:pt x="354729" y="0"/>
                        </a:cubicBezTo>
                        <a:lnTo>
                          <a:pt x="43284" y="0"/>
                        </a:lnTo>
                        <a:cubicBezTo>
                          <a:pt x="19271" y="0"/>
                          <a:pt x="0" y="19913"/>
                          <a:pt x="0" y="43909"/>
                        </a:cubicBezTo>
                        <a:lnTo>
                          <a:pt x="0" y="215528"/>
                        </a:lnTo>
                        <a:lnTo>
                          <a:pt x="45546" y="248451"/>
                        </a:lnTo>
                        <a:lnTo>
                          <a:pt x="45529" y="78806"/>
                        </a:lnTo>
                        <a:lnTo>
                          <a:pt x="45529" y="78806"/>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3" name="任意多边形: 形状 132">
                    <a:extLst>
                      <a:ext uri="{FF2B5EF4-FFF2-40B4-BE49-F238E27FC236}">
                        <a16:creationId xmlns:a16="http://schemas.microsoft.com/office/drawing/2014/main" id="{ACE236BB-0BB4-4C25-B99F-1582D776F30F}"/>
                      </a:ext>
                    </a:extLst>
                  </p:cNvPr>
                  <p:cNvSpPr/>
                  <p:nvPr/>
                </p:nvSpPr>
                <p:spPr>
                  <a:xfrm>
                    <a:off x="23386275" y="4459386"/>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63 h 33750"/>
                      <a:gd name="connsiteX4" fmla="*/ 222126 w 236250"/>
                      <a:gd name="connsiteY4" fmla="*/ 44263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91"/>
                          <a:pt x="9922" y="44263"/>
                          <a:pt x="22224" y="44263"/>
                        </a:cubicBezTo>
                        <a:lnTo>
                          <a:pt x="222126" y="44263"/>
                        </a:lnTo>
                        <a:cubicBezTo>
                          <a:pt x="234427" y="44263"/>
                          <a:pt x="244316" y="34391"/>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4" name="任意多边形: 形状 133">
                    <a:extLst>
                      <a:ext uri="{FF2B5EF4-FFF2-40B4-BE49-F238E27FC236}">
                        <a16:creationId xmlns:a16="http://schemas.microsoft.com/office/drawing/2014/main" id="{BA92ACA2-5CAB-4AA3-8D34-CA8B5A804BFA}"/>
                      </a:ext>
                    </a:extLst>
                  </p:cNvPr>
                  <p:cNvSpPr/>
                  <p:nvPr/>
                </p:nvSpPr>
                <p:spPr>
                  <a:xfrm>
                    <a:off x="23386275" y="4532724"/>
                    <a:ext cx="236250" cy="33750"/>
                  </a:xfrm>
                  <a:custGeom>
                    <a:avLst/>
                    <a:gdLst>
                      <a:gd name="connsiteX0" fmla="*/ 222126 w 236250"/>
                      <a:gd name="connsiteY0" fmla="*/ 0 h 33750"/>
                      <a:gd name="connsiteX1" fmla="*/ 22224 w 236250"/>
                      <a:gd name="connsiteY1" fmla="*/ 0 h 33750"/>
                      <a:gd name="connsiteX2" fmla="*/ 0 w 236250"/>
                      <a:gd name="connsiteY2" fmla="*/ 22140 h 33750"/>
                      <a:gd name="connsiteX3" fmla="*/ 22224 w 236250"/>
                      <a:gd name="connsiteY3" fmla="*/ 44280 h 33750"/>
                      <a:gd name="connsiteX4" fmla="*/ 222126 w 236250"/>
                      <a:gd name="connsiteY4" fmla="*/ 44280 h 33750"/>
                      <a:gd name="connsiteX5" fmla="*/ 244316 w 236250"/>
                      <a:gd name="connsiteY5" fmla="*/ 22140 h 33750"/>
                      <a:gd name="connsiteX6" fmla="*/ 222126 w 236250"/>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22126" y="0"/>
                        </a:moveTo>
                        <a:lnTo>
                          <a:pt x="22224" y="0"/>
                        </a:lnTo>
                        <a:cubicBezTo>
                          <a:pt x="9922" y="0"/>
                          <a:pt x="0" y="9855"/>
                          <a:pt x="0" y="22140"/>
                        </a:cubicBezTo>
                        <a:cubicBezTo>
                          <a:pt x="0" y="34374"/>
                          <a:pt x="9922" y="44280"/>
                          <a:pt x="22224" y="44280"/>
                        </a:cubicBezTo>
                        <a:lnTo>
                          <a:pt x="222126" y="44280"/>
                        </a:lnTo>
                        <a:cubicBezTo>
                          <a:pt x="234427" y="44280"/>
                          <a:pt x="244316" y="34357"/>
                          <a:pt x="244316" y="22140"/>
                        </a:cubicBezTo>
                        <a:cubicBezTo>
                          <a:pt x="244316" y="9855"/>
                          <a:pt x="234377" y="0"/>
                          <a:pt x="222126" y="0"/>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5" name="任意多边形: 形状 134">
                    <a:extLst>
                      <a:ext uri="{FF2B5EF4-FFF2-40B4-BE49-F238E27FC236}">
                        <a16:creationId xmlns:a16="http://schemas.microsoft.com/office/drawing/2014/main" id="{9A4A0F9A-509C-4A9D-B984-805A9D7B7E5C}"/>
                      </a:ext>
                    </a:extLst>
                  </p:cNvPr>
                  <p:cNvSpPr/>
                  <p:nvPr/>
                </p:nvSpPr>
                <p:spPr>
                  <a:xfrm>
                    <a:off x="23386275" y="4607362"/>
                    <a:ext cx="236250" cy="33750"/>
                  </a:xfrm>
                  <a:custGeom>
                    <a:avLst/>
                    <a:gdLst>
                      <a:gd name="connsiteX0" fmla="*/ 243979 w 236250"/>
                      <a:gd name="connsiteY0" fmla="*/ 17685 h 33750"/>
                      <a:gd name="connsiteX1" fmla="*/ 222126 w 236250"/>
                      <a:gd name="connsiteY1" fmla="*/ 0 h 33750"/>
                      <a:gd name="connsiteX2" fmla="*/ 22224 w 236250"/>
                      <a:gd name="connsiteY2" fmla="*/ 0 h 33750"/>
                      <a:gd name="connsiteX3" fmla="*/ 0 w 236250"/>
                      <a:gd name="connsiteY3" fmla="*/ 21701 h 33750"/>
                      <a:gd name="connsiteX4" fmla="*/ 101 w 236250"/>
                      <a:gd name="connsiteY4" fmla="*/ 23473 h 33750"/>
                      <a:gd name="connsiteX5" fmla="*/ 27304 w 236250"/>
                      <a:gd name="connsiteY5" fmla="*/ 42998 h 33750"/>
                      <a:gd name="connsiteX6" fmla="*/ 207765 w 236250"/>
                      <a:gd name="connsiteY6" fmla="*/ 42998 h 33750"/>
                      <a:gd name="connsiteX7" fmla="*/ 243979 w 236250"/>
                      <a:gd name="connsiteY7" fmla="*/ 1768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0" h="33750">
                        <a:moveTo>
                          <a:pt x="243979" y="17685"/>
                        </a:moveTo>
                        <a:cubicBezTo>
                          <a:pt x="242224" y="7273"/>
                          <a:pt x="233094" y="0"/>
                          <a:pt x="222126" y="0"/>
                        </a:cubicBezTo>
                        <a:lnTo>
                          <a:pt x="22224" y="0"/>
                        </a:lnTo>
                        <a:cubicBezTo>
                          <a:pt x="9922" y="0"/>
                          <a:pt x="0" y="9433"/>
                          <a:pt x="0" y="21701"/>
                        </a:cubicBezTo>
                        <a:cubicBezTo>
                          <a:pt x="0" y="22410"/>
                          <a:pt x="34" y="22764"/>
                          <a:pt x="101" y="23473"/>
                        </a:cubicBezTo>
                        <a:lnTo>
                          <a:pt x="27304" y="42998"/>
                        </a:lnTo>
                        <a:lnTo>
                          <a:pt x="207765" y="42998"/>
                        </a:lnTo>
                        <a:lnTo>
                          <a:pt x="243979" y="1768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6" name="任意多边形: 形状 135">
                    <a:extLst>
                      <a:ext uri="{FF2B5EF4-FFF2-40B4-BE49-F238E27FC236}">
                        <a16:creationId xmlns:a16="http://schemas.microsoft.com/office/drawing/2014/main" id="{89421A43-2566-463F-9102-843C8D4A5EC1}"/>
                      </a:ext>
                    </a:extLst>
                  </p:cNvPr>
                  <p:cNvSpPr/>
                  <p:nvPr/>
                </p:nvSpPr>
                <p:spPr>
                  <a:xfrm>
                    <a:off x="23451007" y="4678153"/>
                    <a:ext cx="101250" cy="16875"/>
                  </a:xfrm>
                  <a:custGeom>
                    <a:avLst/>
                    <a:gdLst>
                      <a:gd name="connsiteX0" fmla="*/ 43132 w 101250"/>
                      <a:gd name="connsiteY0" fmla="*/ 29312 h 16875"/>
                      <a:gd name="connsiteX1" fmla="*/ 62033 w 101250"/>
                      <a:gd name="connsiteY1" fmla="*/ 29261 h 16875"/>
                      <a:gd name="connsiteX2" fmla="*/ 104558 w 101250"/>
                      <a:gd name="connsiteY2" fmla="*/ 0 h 16875"/>
                      <a:gd name="connsiteX3" fmla="*/ 0 w 101250"/>
                      <a:gd name="connsiteY3" fmla="*/ 0 h 16875"/>
                      <a:gd name="connsiteX4" fmla="*/ 43132 w 101250"/>
                      <a:gd name="connsiteY4" fmla="*/ 29312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0" h="16875">
                        <a:moveTo>
                          <a:pt x="43132" y="29312"/>
                        </a:moveTo>
                        <a:cubicBezTo>
                          <a:pt x="48853" y="33176"/>
                          <a:pt x="56329" y="33159"/>
                          <a:pt x="62033" y="29261"/>
                        </a:cubicBezTo>
                        <a:lnTo>
                          <a:pt x="104558" y="0"/>
                        </a:lnTo>
                        <a:lnTo>
                          <a:pt x="0" y="0"/>
                        </a:lnTo>
                        <a:lnTo>
                          <a:pt x="43132" y="29312"/>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7" name="任意多边形: 形状 136">
                    <a:extLst>
                      <a:ext uri="{FF2B5EF4-FFF2-40B4-BE49-F238E27FC236}">
                        <a16:creationId xmlns:a16="http://schemas.microsoft.com/office/drawing/2014/main" id="{95B10FFB-C776-4B49-A09D-FE9A993F84CF}"/>
                      </a:ext>
                    </a:extLst>
                  </p:cNvPr>
                  <p:cNvSpPr/>
                  <p:nvPr/>
                </p:nvSpPr>
                <p:spPr>
                  <a:xfrm>
                    <a:off x="23262261" y="4575984"/>
                    <a:ext cx="202500" cy="286875"/>
                  </a:xfrm>
                  <a:custGeom>
                    <a:avLst/>
                    <a:gdLst>
                      <a:gd name="connsiteX0" fmla="*/ 18512 w 202500"/>
                      <a:gd name="connsiteY0" fmla="*/ 2235 h 286875"/>
                      <a:gd name="connsiteX1" fmla="*/ 6362 w 202500"/>
                      <a:gd name="connsiteY1" fmla="*/ 1257 h 286875"/>
                      <a:gd name="connsiteX2" fmla="*/ 0 w 202500"/>
                      <a:gd name="connsiteY2" fmla="*/ 11652 h 286875"/>
                      <a:gd name="connsiteX3" fmla="*/ 0 w 202500"/>
                      <a:gd name="connsiteY3" fmla="*/ 278800 h 286875"/>
                      <a:gd name="connsiteX4" fmla="*/ 7965 w 202500"/>
                      <a:gd name="connsiteY4" fmla="*/ 291962 h 286875"/>
                      <a:gd name="connsiteX5" fmla="*/ 23321 w 202500"/>
                      <a:gd name="connsiteY5" fmla="*/ 290916 h 286875"/>
                      <a:gd name="connsiteX6" fmla="*/ 209048 w 202500"/>
                      <a:gd name="connsiteY6" fmla="*/ 160320 h 286875"/>
                      <a:gd name="connsiteX7" fmla="*/ 213992 w 202500"/>
                      <a:gd name="connsiteY7" fmla="*/ 150870 h 286875"/>
                      <a:gd name="connsiteX8" fmla="*/ 209216 w 202500"/>
                      <a:gd name="connsiteY8" fmla="*/ 141387 h 286875"/>
                      <a:gd name="connsiteX9" fmla="*/ 18512 w 202500"/>
                      <a:gd name="connsiteY9" fmla="*/ 2235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18512" y="2235"/>
                        </a:moveTo>
                        <a:cubicBezTo>
                          <a:pt x="14968" y="-346"/>
                          <a:pt x="10260" y="-718"/>
                          <a:pt x="6362" y="1257"/>
                        </a:cubicBezTo>
                        <a:cubicBezTo>
                          <a:pt x="2464" y="3248"/>
                          <a:pt x="0" y="7264"/>
                          <a:pt x="0" y="11652"/>
                        </a:cubicBezTo>
                        <a:lnTo>
                          <a:pt x="0" y="278800"/>
                        </a:lnTo>
                        <a:cubicBezTo>
                          <a:pt x="0" y="284335"/>
                          <a:pt x="3088" y="289414"/>
                          <a:pt x="7965" y="291962"/>
                        </a:cubicBezTo>
                        <a:cubicBezTo>
                          <a:pt x="12876" y="294494"/>
                          <a:pt x="18799" y="294122"/>
                          <a:pt x="23321" y="290916"/>
                        </a:cubicBezTo>
                        <a:lnTo>
                          <a:pt x="209048" y="160320"/>
                        </a:lnTo>
                        <a:cubicBezTo>
                          <a:pt x="212136" y="158144"/>
                          <a:pt x="213975" y="154634"/>
                          <a:pt x="213992" y="150870"/>
                        </a:cubicBezTo>
                        <a:cubicBezTo>
                          <a:pt x="214026" y="147090"/>
                          <a:pt x="212237" y="143513"/>
                          <a:pt x="209216" y="141387"/>
                        </a:cubicBezTo>
                        <a:lnTo>
                          <a:pt x="18512" y="2235"/>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8" name="任意多边形: 形状 137">
                    <a:extLst>
                      <a:ext uri="{FF2B5EF4-FFF2-40B4-BE49-F238E27FC236}">
                        <a16:creationId xmlns:a16="http://schemas.microsoft.com/office/drawing/2014/main" id="{98D3B4E6-DADE-4231-AF9A-4761C1255512}"/>
                      </a:ext>
                    </a:extLst>
                  </p:cNvPr>
                  <p:cNvSpPr/>
                  <p:nvPr/>
                </p:nvSpPr>
                <p:spPr>
                  <a:xfrm>
                    <a:off x="23298225" y="4741738"/>
                    <a:ext cx="405000" cy="151875"/>
                  </a:xfrm>
                  <a:custGeom>
                    <a:avLst/>
                    <a:gdLst>
                      <a:gd name="connsiteX0" fmla="*/ 3658 w 405000"/>
                      <a:gd name="connsiteY0" fmla="*/ 138341 h 151875"/>
                      <a:gd name="connsiteX1" fmla="*/ 401 w 405000"/>
                      <a:gd name="connsiteY1" fmla="*/ 147909 h 151875"/>
                      <a:gd name="connsiteX2" fmla="*/ 8568 w 405000"/>
                      <a:gd name="connsiteY2" fmla="*/ 153883 h 151875"/>
                      <a:gd name="connsiteX3" fmla="*/ 396120 w 405000"/>
                      <a:gd name="connsiteY3" fmla="*/ 153883 h 151875"/>
                      <a:gd name="connsiteX4" fmla="*/ 407257 w 405000"/>
                      <a:gd name="connsiteY4" fmla="*/ 145716 h 151875"/>
                      <a:gd name="connsiteX5" fmla="*/ 402718 w 405000"/>
                      <a:gd name="connsiteY5" fmla="*/ 132705 h 151875"/>
                      <a:gd name="connsiteX6" fmla="*/ 215051 w 405000"/>
                      <a:gd name="connsiteY6" fmla="*/ 2717 h 151875"/>
                      <a:gd name="connsiteX7" fmla="*/ 197602 w 405000"/>
                      <a:gd name="connsiteY7" fmla="*/ 2751 h 151875"/>
                      <a:gd name="connsiteX8" fmla="*/ 3658 w 405000"/>
                      <a:gd name="connsiteY8" fmla="*/ 13834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000" h="151875">
                        <a:moveTo>
                          <a:pt x="3658" y="138341"/>
                        </a:moveTo>
                        <a:cubicBezTo>
                          <a:pt x="586" y="140451"/>
                          <a:pt x="-730" y="144332"/>
                          <a:pt x="401" y="147909"/>
                        </a:cubicBezTo>
                        <a:cubicBezTo>
                          <a:pt x="1515" y="151453"/>
                          <a:pt x="4822" y="153883"/>
                          <a:pt x="8568" y="153883"/>
                        </a:cubicBezTo>
                        <a:lnTo>
                          <a:pt x="396120" y="153883"/>
                        </a:lnTo>
                        <a:cubicBezTo>
                          <a:pt x="401233" y="153883"/>
                          <a:pt x="405671" y="150593"/>
                          <a:pt x="407257" y="145716"/>
                        </a:cubicBezTo>
                        <a:cubicBezTo>
                          <a:pt x="408742" y="140856"/>
                          <a:pt x="406903" y="135557"/>
                          <a:pt x="402718" y="132705"/>
                        </a:cubicBezTo>
                        <a:lnTo>
                          <a:pt x="215051" y="2717"/>
                        </a:lnTo>
                        <a:cubicBezTo>
                          <a:pt x="209786" y="-911"/>
                          <a:pt x="202833" y="-911"/>
                          <a:pt x="197602" y="2751"/>
                        </a:cubicBezTo>
                        <a:lnTo>
                          <a:pt x="3658" y="138341"/>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9" name="任意多边形: 形状 138">
                    <a:extLst>
                      <a:ext uri="{FF2B5EF4-FFF2-40B4-BE49-F238E27FC236}">
                        <a16:creationId xmlns:a16="http://schemas.microsoft.com/office/drawing/2014/main" id="{653457AA-C937-41C7-AA5E-CA5C55947E07}"/>
                      </a:ext>
                    </a:extLst>
                  </p:cNvPr>
                  <p:cNvSpPr/>
                  <p:nvPr/>
                </p:nvSpPr>
                <p:spPr>
                  <a:xfrm>
                    <a:off x="23530455" y="4575602"/>
                    <a:ext cx="202500" cy="286875"/>
                  </a:xfrm>
                  <a:custGeom>
                    <a:avLst/>
                    <a:gdLst>
                      <a:gd name="connsiteX0" fmla="*/ 4911 w 202500"/>
                      <a:gd name="connsiteY0" fmla="*/ 140959 h 286875"/>
                      <a:gd name="connsiteX1" fmla="*/ 0 w 202500"/>
                      <a:gd name="connsiteY1" fmla="*/ 150493 h 286875"/>
                      <a:gd name="connsiteX2" fmla="*/ 5046 w 202500"/>
                      <a:gd name="connsiteY2" fmla="*/ 159994 h 286875"/>
                      <a:gd name="connsiteX3" fmla="*/ 200391 w 202500"/>
                      <a:gd name="connsiteY3" fmla="*/ 295078 h 286875"/>
                      <a:gd name="connsiteX4" fmla="*/ 212422 w 202500"/>
                      <a:gd name="connsiteY4" fmla="*/ 295821 h 286875"/>
                      <a:gd name="connsiteX5" fmla="*/ 218649 w 202500"/>
                      <a:gd name="connsiteY5" fmla="*/ 285561 h 286875"/>
                      <a:gd name="connsiteX6" fmla="*/ 218649 w 202500"/>
                      <a:gd name="connsiteY6" fmla="*/ 11663 h 286875"/>
                      <a:gd name="connsiteX7" fmla="*/ 212355 w 202500"/>
                      <a:gd name="connsiteY7" fmla="*/ 1302 h 286875"/>
                      <a:gd name="connsiteX8" fmla="*/ 200273 w 202500"/>
                      <a:gd name="connsiteY8" fmla="*/ 2162 h 286875"/>
                      <a:gd name="connsiteX9" fmla="*/ 4911 w 202500"/>
                      <a:gd name="connsiteY9" fmla="*/ 140959 h 28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00" h="286875">
                        <a:moveTo>
                          <a:pt x="4911" y="140959"/>
                        </a:moveTo>
                        <a:cubicBezTo>
                          <a:pt x="1822" y="143187"/>
                          <a:pt x="0" y="146713"/>
                          <a:pt x="0" y="150493"/>
                        </a:cubicBezTo>
                        <a:cubicBezTo>
                          <a:pt x="34" y="154307"/>
                          <a:pt x="1890" y="157885"/>
                          <a:pt x="5046" y="159994"/>
                        </a:cubicBezTo>
                        <a:lnTo>
                          <a:pt x="200391" y="295078"/>
                        </a:lnTo>
                        <a:cubicBezTo>
                          <a:pt x="203951" y="297542"/>
                          <a:pt x="208592" y="297863"/>
                          <a:pt x="212422" y="295821"/>
                        </a:cubicBezTo>
                        <a:cubicBezTo>
                          <a:pt x="216287" y="293863"/>
                          <a:pt x="218649" y="289847"/>
                          <a:pt x="218649" y="285561"/>
                        </a:cubicBezTo>
                        <a:lnTo>
                          <a:pt x="218649" y="11663"/>
                        </a:lnTo>
                        <a:cubicBezTo>
                          <a:pt x="218649" y="7309"/>
                          <a:pt x="216219" y="3310"/>
                          <a:pt x="212355" y="1302"/>
                        </a:cubicBezTo>
                        <a:cubicBezTo>
                          <a:pt x="208491" y="-707"/>
                          <a:pt x="203816" y="-369"/>
                          <a:pt x="200273" y="2162"/>
                        </a:cubicBezTo>
                        <a:lnTo>
                          <a:pt x="4911" y="140959"/>
                        </a:ln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41" name="组合 140">
                  <a:extLst>
                    <a:ext uri="{FF2B5EF4-FFF2-40B4-BE49-F238E27FC236}">
                      <a16:creationId xmlns:a16="http://schemas.microsoft.com/office/drawing/2014/main" id="{30E25D73-C947-4824-900C-76BD9E43EED2}"/>
                    </a:ext>
                  </a:extLst>
                </p:cNvPr>
                <p:cNvGrpSpPr/>
                <p:nvPr/>
              </p:nvGrpSpPr>
              <p:grpSpPr>
                <a:xfrm>
                  <a:off x="4972012" y="6420022"/>
                  <a:ext cx="303649" cy="303649"/>
                  <a:chOff x="5391546" y="6403147"/>
                  <a:chExt cx="303649" cy="303649"/>
                </a:xfrm>
              </p:grpSpPr>
              <p:sp>
                <p:nvSpPr>
                  <p:cNvPr id="140" name="椭圆 139">
                    <a:extLst>
                      <a:ext uri="{FF2B5EF4-FFF2-40B4-BE49-F238E27FC236}">
                        <a16:creationId xmlns:a16="http://schemas.microsoft.com/office/drawing/2014/main" id="{E180704E-810D-4E00-A6B5-2C188586852D}"/>
                      </a:ext>
                    </a:extLst>
                  </p:cNvPr>
                  <p:cNvSpPr/>
                  <p:nvPr/>
                </p:nvSpPr>
                <p:spPr>
                  <a:xfrm>
                    <a:off x="5403095" y="6412908"/>
                    <a:ext cx="292100" cy="292100"/>
                  </a:xfrm>
                  <a:prstGeom prst="ellipse">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nvGrpSpPr>
                  <p:cNvPr id="120" name="组合 119">
                    <a:extLst>
                      <a:ext uri="{FF2B5EF4-FFF2-40B4-BE49-F238E27FC236}">
                        <a16:creationId xmlns:a16="http://schemas.microsoft.com/office/drawing/2014/main" id="{B1D5794F-4B5C-403F-970C-3BC0ECA6BBD0}"/>
                      </a:ext>
                    </a:extLst>
                  </p:cNvPr>
                  <p:cNvGrpSpPr>
                    <a:grpSpLocks noChangeAspect="1"/>
                  </p:cNvGrpSpPr>
                  <p:nvPr/>
                </p:nvGrpSpPr>
                <p:grpSpPr>
                  <a:xfrm>
                    <a:off x="5391546" y="6403147"/>
                    <a:ext cx="303649" cy="303649"/>
                    <a:chOff x="25383599" y="3276600"/>
                    <a:chExt cx="523125" cy="523125"/>
                  </a:xfrm>
                  <a:solidFill>
                    <a:schemeClr val="accent1"/>
                  </a:solidFill>
                </p:grpSpPr>
                <p:sp>
                  <p:nvSpPr>
                    <p:cNvPr id="121" name="任意多边形: 形状 120">
                      <a:extLst>
                        <a:ext uri="{FF2B5EF4-FFF2-40B4-BE49-F238E27FC236}">
                          <a16:creationId xmlns:a16="http://schemas.microsoft.com/office/drawing/2014/main" id="{816CF07E-995A-473A-A894-04CD92EFE5C5}"/>
                        </a:ext>
                      </a:extLst>
                    </p:cNvPr>
                    <p:cNvSpPr/>
                    <p:nvPr/>
                  </p:nvSpPr>
                  <p:spPr>
                    <a:xfrm>
                      <a:off x="25383599" y="3276600"/>
                      <a:ext cx="523125" cy="523125"/>
                    </a:xfrm>
                    <a:custGeom>
                      <a:avLst/>
                      <a:gdLst>
                        <a:gd name="connsiteX0" fmla="*/ 269426 w 523125"/>
                        <a:gd name="connsiteY0" fmla="*/ 0 h 523125"/>
                        <a:gd name="connsiteX1" fmla="*/ 0 w 523125"/>
                        <a:gd name="connsiteY1" fmla="*/ 269409 h 523125"/>
                        <a:gd name="connsiteX2" fmla="*/ 269426 w 523125"/>
                        <a:gd name="connsiteY2" fmla="*/ 538819 h 523125"/>
                        <a:gd name="connsiteX3" fmla="*/ 538819 w 523125"/>
                        <a:gd name="connsiteY3" fmla="*/ 269409 h 523125"/>
                        <a:gd name="connsiteX4" fmla="*/ 269426 w 523125"/>
                        <a:gd name="connsiteY4" fmla="*/ 0 h 523125"/>
                        <a:gd name="connsiteX5" fmla="*/ 269426 w 523125"/>
                        <a:gd name="connsiteY5" fmla="*/ 475605 h 523125"/>
                        <a:gd name="connsiteX6" fmla="*/ 63180 w 523125"/>
                        <a:gd name="connsiteY6" fmla="*/ 269409 h 523125"/>
                        <a:gd name="connsiteX7" fmla="*/ 269426 w 523125"/>
                        <a:gd name="connsiteY7" fmla="*/ 63197 h 523125"/>
                        <a:gd name="connsiteX8" fmla="*/ 475639 w 523125"/>
                        <a:gd name="connsiteY8" fmla="*/ 269409 h 523125"/>
                        <a:gd name="connsiteX9" fmla="*/ 269426 w 523125"/>
                        <a:gd name="connsiteY9" fmla="*/ 475605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125" h="523125">
                          <a:moveTo>
                            <a:pt x="269426" y="0"/>
                          </a:moveTo>
                          <a:cubicBezTo>
                            <a:pt x="120859" y="0"/>
                            <a:pt x="0" y="120859"/>
                            <a:pt x="0" y="269409"/>
                          </a:cubicBezTo>
                          <a:cubicBezTo>
                            <a:pt x="0" y="417960"/>
                            <a:pt x="120859" y="538819"/>
                            <a:pt x="269426" y="538819"/>
                          </a:cubicBezTo>
                          <a:cubicBezTo>
                            <a:pt x="417960" y="538819"/>
                            <a:pt x="538819" y="417960"/>
                            <a:pt x="538819" y="269409"/>
                          </a:cubicBezTo>
                          <a:cubicBezTo>
                            <a:pt x="538819" y="120859"/>
                            <a:pt x="417960" y="0"/>
                            <a:pt x="269426" y="0"/>
                          </a:cubicBezTo>
                          <a:close/>
                          <a:moveTo>
                            <a:pt x="269426" y="475605"/>
                          </a:moveTo>
                          <a:cubicBezTo>
                            <a:pt x="155689" y="475605"/>
                            <a:pt x="63180" y="383147"/>
                            <a:pt x="63180" y="269409"/>
                          </a:cubicBezTo>
                          <a:cubicBezTo>
                            <a:pt x="63180" y="155706"/>
                            <a:pt x="155689" y="63197"/>
                            <a:pt x="269426" y="63197"/>
                          </a:cubicBezTo>
                          <a:cubicBezTo>
                            <a:pt x="383113" y="63197"/>
                            <a:pt x="475639" y="155689"/>
                            <a:pt x="475639" y="269409"/>
                          </a:cubicBezTo>
                          <a:cubicBezTo>
                            <a:pt x="475639" y="383096"/>
                            <a:pt x="383113" y="475605"/>
                            <a:pt x="269426" y="475605"/>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2" name="任意多边形: 形状 121">
                      <a:extLst>
                        <a:ext uri="{FF2B5EF4-FFF2-40B4-BE49-F238E27FC236}">
                          <a16:creationId xmlns:a16="http://schemas.microsoft.com/office/drawing/2014/main" id="{0B83F993-C42F-4684-A6F9-5C7420EEDE4A}"/>
                        </a:ext>
                      </a:extLst>
                    </p:cNvPr>
                    <p:cNvSpPr/>
                    <p:nvPr/>
                  </p:nvSpPr>
                  <p:spPr>
                    <a:xfrm>
                      <a:off x="25636235" y="3360789"/>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3" name="任意多边形: 形状 122">
                      <a:extLst>
                        <a:ext uri="{FF2B5EF4-FFF2-40B4-BE49-F238E27FC236}">
                          <a16:creationId xmlns:a16="http://schemas.microsoft.com/office/drawing/2014/main" id="{3B4028CB-8836-4EB6-8AF7-881354510B7C}"/>
                        </a:ext>
                      </a:extLst>
                    </p:cNvPr>
                    <p:cNvSpPr/>
                    <p:nvPr/>
                  </p:nvSpPr>
                  <p:spPr>
                    <a:xfrm>
                      <a:off x="25636218" y="3695522"/>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4" name="任意多边形: 形状 123">
                      <a:extLst>
                        <a:ext uri="{FF2B5EF4-FFF2-40B4-BE49-F238E27FC236}">
                          <a16:creationId xmlns:a16="http://schemas.microsoft.com/office/drawing/2014/main" id="{37B3D3FA-5C9F-46B8-8EC2-4ACC71D92B44}"/>
                        </a:ext>
                      </a:extLst>
                    </p:cNvPr>
                    <p:cNvSpPr/>
                    <p:nvPr/>
                  </p:nvSpPr>
                  <p:spPr>
                    <a:xfrm>
                      <a:off x="25803567" y="3528156"/>
                      <a:ext cx="16875" cy="16875"/>
                    </a:xfrm>
                    <a:custGeom>
                      <a:avLst/>
                      <a:gdLst>
                        <a:gd name="connsiteX0" fmla="*/ 33615 w 16875"/>
                        <a:gd name="connsiteY0" fmla="*/ 16807 h 16875"/>
                        <a:gd name="connsiteX1" fmla="*/ 16807 w 16875"/>
                        <a:gd name="connsiteY1" fmla="*/ 33615 h 16875"/>
                        <a:gd name="connsiteX2" fmla="*/ 0 w 16875"/>
                        <a:gd name="connsiteY2" fmla="*/ 16807 h 16875"/>
                        <a:gd name="connsiteX3" fmla="*/ 16807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7" y="33615"/>
                          </a:cubicBezTo>
                          <a:cubicBezTo>
                            <a:pt x="7525" y="33615"/>
                            <a:pt x="0" y="26090"/>
                            <a:pt x="0" y="16807"/>
                          </a:cubicBezTo>
                          <a:cubicBezTo>
                            <a:pt x="0" y="7525"/>
                            <a:pt x="7525" y="0"/>
                            <a:pt x="16807"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5" name="任意多边形: 形状 124">
                      <a:extLst>
                        <a:ext uri="{FF2B5EF4-FFF2-40B4-BE49-F238E27FC236}">
                          <a16:creationId xmlns:a16="http://schemas.microsoft.com/office/drawing/2014/main" id="{C01B535D-93CA-4559-992B-5785DDA7F80F}"/>
                        </a:ext>
                      </a:extLst>
                    </p:cNvPr>
                    <p:cNvSpPr/>
                    <p:nvPr/>
                  </p:nvSpPr>
                  <p:spPr>
                    <a:xfrm>
                      <a:off x="25468801" y="3528156"/>
                      <a:ext cx="16875" cy="16875"/>
                    </a:xfrm>
                    <a:custGeom>
                      <a:avLst/>
                      <a:gdLst>
                        <a:gd name="connsiteX0" fmla="*/ 33615 w 16875"/>
                        <a:gd name="connsiteY0" fmla="*/ 16807 h 16875"/>
                        <a:gd name="connsiteX1" fmla="*/ 16808 w 16875"/>
                        <a:gd name="connsiteY1" fmla="*/ 33615 h 16875"/>
                        <a:gd name="connsiteX2" fmla="*/ 0 w 16875"/>
                        <a:gd name="connsiteY2" fmla="*/ 16807 h 16875"/>
                        <a:gd name="connsiteX3" fmla="*/ 16808 w 16875"/>
                        <a:gd name="connsiteY3" fmla="*/ 0 h 16875"/>
                        <a:gd name="connsiteX4" fmla="*/ 33615 w 16875"/>
                        <a:gd name="connsiteY4" fmla="*/ 16807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615" y="16807"/>
                          </a:moveTo>
                          <a:cubicBezTo>
                            <a:pt x="33615" y="26090"/>
                            <a:pt x="26090" y="33615"/>
                            <a:pt x="16808" y="33615"/>
                          </a:cubicBezTo>
                          <a:cubicBezTo>
                            <a:pt x="7525" y="33615"/>
                            <a:pt x="0" y="26090"/>
                            <a:pt x="0" y="16807"/>
                          </a:cubicBezTo>
                          <a:cubicBezTo>
                            <a:pt x="0" y="7525"/>
                            <a:pt x="7525" y="0"/>
                            <a:pt x="16808" y="0"/>
                          </a:cubicBezTo>
                          <a:cubicBezTo>
                            <a:pt x="26090" y="0"/>
                            <a:pt x="33615" y="7525"/>
                            <a:pt x="33615" y="16807"/>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6" name="任意多边形: 形状 125">
                      <a:extLst>
                        <a:ext uri="{FF2B5EF4-FFF2-40B4-BE49-F238E27FC236}">
                          <a16:creationId xmlns:a16="http://schemas.microsoft.com/office/drawing/2014/main" id="{E14AC5FF-1C24-42A6-B243-1CBE7CCC38A9}"/>
                        </a:ext>
                      </a:extLst>
                    </p:cNvPr>
                    <p:cNvSpPr/>
                    <p:nvPr/>
                  </p:nvSpPr>
                  <p:spPr>
                    <a:xfrm>
                      <a:off x="25754562" y="3409845"/>
                      <a:ext cx="16875" cy="16875"/>
                    </a:xfrm>
                    <a:custGeom>
                      <a:avLst/>
                      <a:gdLst>
                        <a:gd name="connsiteX0" fmla="*/ 33548 w 16875"/>
                        <a:gd name="connsiteY0" fmla="*/ 16774 h 16875"/>
                        <a:gd name="connsiteX1" fmla="*/ 16774 w 16875"/>
                        <a:gd name="connsiteY1" fmla="*/ 33548 h 16875"/>
                        <a:gd name="connsiteX2" fmla="*/ 0 w 16875"/>
                        <a:gd name="connsiteY2" fmla="*/ 16774 h 16875"/>
                        <a:gd name="connsiteX3" fmla="*/ 16774 w 16875"/>
                        <a:gd name="connsiteY3" fmla="*/ 0 h 16875"/>
                        <a:gd name="connsiteX4" fmla="*/ 33548 w 16875"/>
                        <a:gd name="connsiteY4" fmla="*/ 16774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48" y="16774"/>
                          </a:moveTo>
                          <a:cubicBezTo>
                            <a:pt x="33548" y="26038"/>
                            <a:pt x="26038" y="33548"/>
                            <a:pt x="16774" y="33548"/>
                          </a:cubicBezTo>
                          <a:cubicBezTo>
                            <a:pt x="7510" y="33548"/>
                            <a:pt x="0" y="26038"/>
                            <a:pt x="0" y="16774"/>
                          </a:cubicBezTo>
                          <a:cubicBezTo>
                            <a:pt x="0" y="7510"/>
                            <a:pt x="7510" y="0"/>
                            <a:pt x="16774" y="0"/>
                          </a:cubicBezTo>
                          <a:cubicBezTo>
                            <a:pt x="26038" y="0"/>
                            <a:pt x="33548" y="7510"/>
                            <a:pt x="33548" y="16774"/>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7" name="任意多边形: 形状 126">
                      <a:extLst>
                        <a:ext uri="{FF2B5EF4-FFF2-40B4-BE49-F238E27FC236}">
                          <a16:creationId xmlns:a16="http://schemas.microsoft.com/office/drawing/2014/main" id="{75D567B3-E5A5-4658-BB6B-323B89E20BD4}"/>
                        </a:ext>
                      </a:extLst>
                    </p:cNvPr>
                    <p:cNvSpPr/>
                    <p:nvPr/>
                  </p:nvSpPr>
                  <p:spPr>
                    <a:xfrm>
                      <a:off x="25517857"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8" name="任意多边形: 形状 127">
                      <a:extLst>
                        <a:ext uri="{FF2B5EF4-FFF2-40B4-BE49-F238E27FC236}">
                          <a16:creationId xmlns:a16="http://schemas.microsoft.com/office/drawing/2014/main" id="{1D368045-7274-4F23-8FC6-357417FB79D2}"/>
                        </a:ext>
                      </a:extLst>
                    </p:cNvPr>
                    <p:cNvSpPr/>
                    <p:nvPr/>
                  </p:nvSpPr>
                  <p:spPr>
                    <a:xfrm>
                      <a:off x="25754545" y="3646517"/>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29" name="任意多边形: 形状 128">
                      <a:extLst>
                        <a:ext uri="{FF2B5EF4-FFF2-40B4-BE49-F238E27FC236}">
                          <a16:creationId xmlns:a16="http://schemas.microsoft.com/office/drawing/2014/main" id="{57E2FB79-714E-4FFD-9D4C-2367D5802225}"/>
                        </a:ext>
                      </a:extLst>
                    </p:cNvPr>
                    <p:cNvSpPr/>
                    <p:nvPr/>
                  </p:nvSpPr>
                  <p:spPr>
                    <a:xfrm>
                      <a:off x="25517857" y="3409828"/>
                      <a:ext cx="16875" cy="16875"/>
                    </a:xfrm>
                    <a:custGeom>
                      <a:avLst/>
                      <a:gdLst>
                        <a:gd name="connsiteX0" fmla="*/ 33581 w 16875"/>
                        <a:gd name="connsiteY0" fmla="*/ 16791 h 16875"/>
                        <a:gd name="connsiteX1" fmla="*/ 16791 w 16875"/>
                        <a:gd name="connsiteY1" fmla="*/ 33581 h 16875"/>
                        <a:gd name="connsiteX2" fmla="*/ 0 w 16875"/>
                        <a:gd name="connsiteY2" fmla="*/ 16791 h 16875"/>
                        <a:gd name="connsiteX3" fmla="*/ 16791 w 16875"/>
                        <a:gd name="connsiteY3" fmla="*/ 0 h 16875"/>
                        <a:gd name="connsiteX4" fmla="*/ 33581 w 16875"/>
                        <a:gd name="connsiteY4" fmla="*/ 16791 h 1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5" h="16875">
                          <a:moveTo>
                            <a:pt x="33581" y="16791"/>
                          </a:moveTo>
                          <a:cubicBezTo>
                            <a:pt x="33581" y="26064"/>
                            <a:pt x="26064" y="33581"/>
                            <a:pt x="16791" y="33581"/>
                          </a:cubicBezTo>
                          <a:cubicBezTo>
                            <a:pt x="7517" y="33581"/>
                            <a:pt x="0" y="26064"/>
                            <a:pt x="0" y="16791"/>
                          </a:cubicBezTo>
                          <a:cubicBezTo>
                            <a:pt x="0" y="7517"/>
                            <a:pt x="7517" y="0"/>
                            <a:pt x="16791" y="0"/>
                          </a:cubicBezTo>
                          <a:cubicBezTo>
                            <a:pt x="26064" y="0"/>
                            <a:pt x="33581" y="7517"/>
                            <a:pt x="33581" y="167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30" name="任意多边形: 形状 129">
                      <a:extLst>
                        <a:ext uri="{FF2B5EF4-FFF2-40B4-BE49-F238E27FC236}">
                          <a16:creationId xmlns:a16="http://schemas.microsoft.com/office/drawing/2014/main" id="{15ACD1F5-6154-4F07-9AB8-454755F09F6B}"/>
                        </a:ext>
                      </a:extLst>
                    </p:cNvPr>
                    <p:cNvSpPr/>
                    <p:nvPr/>
                  </p:nvSpPr>
                  <p:spPr>
                    <a:xfrm>
                      <a:off x="25606923" y="3422332"/>
                      <a:ext cx="168750" cy="168750"/>
                    </a:xfrm>
                    <a:custGeom>
                      <a:avLst/>
                      <a:gdLst>
                        <a:gd name="connsiteX0" fmla="*/ 160751 w 168750"/>
                        <a:gd name="connsiteY0" fmla="*/ 107291 h 168750"/>
                        <a:gd name="connsiteX1" fmla="*/ 88931 w 168750"/>
                        <a:gd name="connsiteY1" fmla="*/ 107291 h 168750"/>
                        <a:gd name="connsiteX2" fmla="*/ 67044 w 168750"/>
                        <a:gd name="connsiteY2" fmla="*/ 82637 h 168750"/>
                        <a:gd name="connsiteX3" fmla="*/ 67044 w 168750"/>
                        <a:gd name="connsiteY3" fmla="*/ 21077 h 168750"/>
                        <a:gd name="connsiteX4" fmla="*/ 46086 w 168750"/>
                        <a:gd name="connsiteY4" fmla="*/ 0 h 168750"/>
                        <a:gd name="connsiteX5" fmla="*/ 25110 w 168750"/>
                        <a:gd name="connsiteY5" fmla="*/ 21077 h 168750"/>
                        <a:gd name="connsiteX6" fmla="*/ 25110 w 168750"/>
                        <a:gd name="connsiteY6" fmla="*/ 82603 h 168750"/>
                        <a:gd name="connsiteX7" fmla="*/ 0 w 168750"/>
                        <a:gd name="connsiteY7" fmla="*/ 123660 h 168750"/>
                        <a:gd name="connsiteX8" fmla="*/ 46119 w 168750"/>
                        <a:gd name="connsiteY8" fmla="*/ 170033 h 168750"/>
                        <a:gd name="connsiteX9" fmla="*/ 84797 w 168750"/>
                        <a:gd name="connsiteY9" fmla="*/ 149192 h 168750"/>
                        <a:gd name="connsiteX10" fmla="*/ 160785 w 168750"/>
                        <a:gd name="connsiteY10" fmla="*/ 149192 h 168750"/>
                        <a:gd name="connsiteX11" fmla="*/ 181828 w 168750"/>
                        <a:gd name="connsiteY11" fmla="*/ 128233 h 168750"/>
                        <a:gd name="connsiteX12" fmla="*/ 160751 w 168750"/>
                        <a:gd name="connsiteY12" fmla="*/ 107291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750" h="168750">
                          <a:moveTo>
                            <a:pt x="160751" y="107291"/>
                          </a:moveTo>
                          <a:lnTo>
                            <a:pt x="88931" y="107291"/>
                          </a:lnTo>
                          <a:cubicBezTo>
                            <a:pt x="84797" y="96120"/>
                            <a:pt x="76798" y="87716"/>
                            <a:pt x="67044" y="82637"/>
                          </a:cubicBezTo>
                          <a:lnTo>
                            <a:pt x="67044" y="21077"/>
                          </a:lnTo>
                          <a:cubicBezTo>
                            <a:pt x="67044" y="9433"/>
                            <a:pt x="57712" y="0"/>
                            <a:pt x="46086" y="0"/>
                          </a:cubicBezTo>
                          <a:cubicBezTo>
                            <a:pt x="34425" y="0"/>
                            <a:pt x="25110" y="9433"/>
                            <a:pt x="25110" y="21077"/>
                          </a:cubicBezTo>
                          <a:lnTo>
                            <a:pt x="25110" y="82603"/>
                          </a:lnTo>
                          <a:cubicBezTo>
                            <a:pt x="9754" y="90264"/>
                            <a:pt x="0" y="105773"/>
                            <a:pt x="0" y="123660"/>
                          </a:cubicBezTo>
                          <a:cubicBezTo>
                            <a:pt x="0" y="149124"/>
                            <a:pt x="20638" y="170033"/>
                            <a:pt x="46119" y="170033"/>
                          </a:cubicBezTo>
                          <a:cubicBezTo>
                            <a:pt x="62319" y="170033"/>
                            <a:pt x="76579" y="161781"/>
                            <a:pt x="84797" y="149192"/>
                          </a:cubicBezTo>
                          <a:lnTo>
                            <a:pt x="160785" y="149192"/>
                          </a:lnTo>
                          <a:cubicBezTo>
                            <a:pt x="172395" y="149192"/>
                            <a:pt x="181828" y="139894"/>
                            <a:pt x="181828" y="128233"/>
                          </a:cubicBezTo>
                          <a:cubicBezTo>
                            <a:pt x="181811" y="116623"/>
                            <a:pt x="172378" y="107291"/>
                            <a:pt x="160751" y="107291"/>
                          </a:cubicBezTo>
                          <a:close/>
                        </a:path>
                      </a:pathLst>
                    </a:custGeom>
                    <a:grpFill/>
                    <a:ln w="16669" cap="flat">
                      <a:noFill/>
                      <a:prstDash val="solid"/>
                      <a:miter/>
                    </a:ln>
                  </p:spPr>
                  <p:txBody>
                    <a:bodyPr rtlCol="0" anchor="ctr"/>
                    <a:lstStyle/>
                    <a:p>
                      <a:pPr marL="0" marR="0" lvl="0" indent="0" algn="l"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grpSp>
      </p:grpSp>
    </p:spTree>
    <p:extLst>
      <p:ext uri="{BB962C8B-B14F-4D97-AF65-F5344CB8AC3E}">
        <p14:creationId xmlns:p14="http://schemas.microsoft.com/office/powerpoint/2010/main" val="5364780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wipe(left)">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down)">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left)">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wipe(left)">
                                      <p:cBhvr>
                                        <p:cTn id="2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en-US" altLang="zh-CN" dirty="0"/>
              <a:t>CPU</a:t>
            </a:r>
            <a:r>
              <a:rPr lang="zh-CN" altLang="en-US" dirty="0"/>
              <a:t>硬件漏洞攻击</a:t>
            </a:r>
          </a:p>
        </p:txBody>
      </p:sp>
      <p:grpSp>
        <p:nvGrpSpPr>
          <p:cNvPr id="4" name="组合 3">
            <a:extLst>
              <a:ext uri="{FF2B5EF4-FFF2-40B4-BE49-F238E27FC236}">
                <a16:creationId xmlns:a16="http://schemas.microsoft.com/office/drawing/2014/main" id="{053EE0BC-D34F-48AC-BC36-0A049A1B51A4}"/>
              </a:ext>
            </a:extLst>
          </p:cNvPr>
          <p:cNvGrpSpPr/>
          <p:nvPr/>
        </p:nvGrpSpPr>
        <p:grpSpPr>
          <a:xfrm>
            <a:off x="6374159" y="1341248"/>
            <a:ext cx="5132897" cy="4453376"/>
            <a:chOff x="6347504" y="4701292"/>
            <a:chExt cx="5132897" cy="4453376"/>
          </a:xfrm>
        </p:grpSpPr>
        <p:sp>
          <p:nvSpPr>
            <p:cNvPr id="5" name="îśḷídè">
              <a:extLst>
                <a:ext uri="{FF2B5EF4-FFF2-40B4-BE49-F238E27FC236}">
                  <a16:creationId xmlns:a16="http://schemas.microsoft.com/office/drawing/2014/main" id="{F1B836C4-61C2-46F0-A471-922D8CB2D556}"/>
                </a:ext>
              </a:extLst>
            </p:cNvPr>
            <p:cNvSpPr txBox="1"/>
            <p:nvPr/>
          </p:nvSpPr>
          <p:spPr>
            <a:xfrm>
              <a:off x="6347504" y="5261453"/>
              <a:ext cx="5132897" cy="3893215"/>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b="1" spc="100" dirty="0">
                  <a:solidFill>
                    <a:schemeClr val="tx1">
                      <a:lumMod val="65000"/>
                      <a:lumOff val="35000"/>
                    </a:schemeClr>
                  </a:solidFill>
                </a:rPr>
                <a:t>目的</a:t>
              </a:r>
              <a:r>
                <a:rPr lang="zh-CN" altLang="en-US" spc="100" dirty="0">
                  <a:solidFill>
                    <a:schemeClr val="tx1">
                      <a:lumMod val="65000"/>
                      <a:lumOff val="35000"/>
                    </a:schemeClr>
                  </a:solidFill>
                </a:rPr>
                <a:t>：</a:t>
              </a:r>
              <a:r>
                <a:rPr lang="zh-CN" altLang="en-US" spc="100" dirty="0">
                  <a:solidFill>
                    <a:schemeClr val="tx1">
                      <a:lumMod val="65000"/>
                      <a:lumOff val="35000"/>
                    </a:schemeClr>
                  </a:solidFill>
                  <a:latin typeface="微软雅黑" panose="020B0503020204020204" pitchFamily="34" charset="-122"/>
                  <a:cs typeface="Arial" panose="020B0604020202020204" pitchFamily="34" charset="0"/>
                </a:rPr>
                <a:t>每一条指令会进一步转化为</a:t>
              </a:r>
              <a:r>
                <a:rPr lang="zh-CN" altLang="en-US" spc="100" dirty="0">
                  <a:solidFill>
                    <a:schemeClr val="accent4">
                      <a:lumMod val="60000"/>
                      <a:lumOff val="40000"/>
                    </a:schemeClr>
                  </a:solidFill>
                  <a:latin typeface="微软雅黑" panose="020B0503020204020204" pitchFamily="34" charset="-122"/>
                  <a:cs typeface="Arial" panose="020B0604020202020204" pitchFamily="34" charset="0"/>
                </a:rPr>
                <a:t>多个微操作</a:t>
              </a:r>
              <a:r>
                <a:rPr lang="zh-CN" altLang="en-US" spc="100" dirty="0">
                  <a:solidFill>
                    <a:schemeClr val="tx1">
                      <a:lumMod val="65000"/>
                      <a:lumOff val="35000"/>
                    </a:schemeClr>
                  </a:solidFill>
                  <a:latin typeface="微软雅黑" panose="020B0503020204020204" pitchFamily="34" charset="-122"/>
                  <a:cs typeface="Arial" panose="020B0604020202020204" pitchFamily="34" charset="0"/>
                </a:rPr>
                <a:t>，</a:t>
              </a:r>
              <a:r>
                <a:rPr lang="en-US" altLang="zh-CN" spc="100" dirty="0">
                  <a:solidFill>
                    <a:schemeClr val="tx1">
                      <a:lumMod val="65000"/>
                      <a:lumOff val="35000"/>
                    </a:schemeClr>
                  </a:solidFill>
                  <a:latin typeface="微软雅黑" panose="020B0503020204020204" pitchFamily="34" charset="-122"/>
                  <a:cs typeface="Arial" panose="020B0604020202020204" pitchFamily="34" charset="0"/>
                </a:rPr>
                <a:t>C</a:t>
              </a:r>
              <a:r>
                <a:rPr lang="en-US" altLang="zh-CN" dirty="0">
                  <a:latin typeface="+mn-lt"/>
                  <a:cs typeface="Arial" panose="020B0604020202020204" pitchFamily="34" charset="0"/>
                </a:rPr>
                <a:t>PU </a:t>
              </a:r>
              <a:r>
                <a:rPr lang="zh-CN" altLang="en-US" dirty="0">
                  <a:latin typeface="Arial" panose="020B0604020202020204" pitchFamily="34" charset="0"/>
                  <a:cs typeface="Arial" panose="020B0604020202020204" pitchFamily="34" charset="0"/>
                </a:rPr>
                <a:t>尽可能地充分利用执行单元快速</a:t>
              </a:r>
              <a:r>
                <a:rPr lang="zh-CN" altLang="en-US" dirty="0">
                  <a:solidFill>
                    <a:schemeClr val="accent4">
                      <a:lumMod val="60000"/>
                      <a:lumOff val="40000"/>
                    </a:schemeClr>
                  </a:solidFill>
                  <a:latin typeface="Arial" panose="020B0604020202020204" pitchFamily="34" charset="0"/>
                  <a:cs typeface="Arial" panose="020B0604020202020204" pitchFamily="34" charset="0"/>
                </a:rPr>
                <a:t>并行地处理</a:t>
              </a:r>
              <a:r>
                <a:rPr lang="zh-CN" altLang="en-US" dirty="0">
                  <a:latin typeface="Arial" panose="020B0604020202020204" pitchFamily="34" charset="0"/>
                  <a:cs typeface="Arial" panose="020B0604020202020204" pitchFamily="34" charset="0"/>
                </a:rPr>
                <a:t>微操作，以达到</a:t>
              </a:r>
              <a:r>
                <a:rPr lang="zh-CN" altLang="en-US" dirty="0">
                  <a:solidFill>
                    <a:schemeClr val="accent4">
                      <a:lumMod val="60000"/>
                      <a:lumOff val="40000"/>
                    </a:schemeClr>
                  </a:solidFill>
                  <a:latin typeface="Arial" panose="020B0604020202020204" pitchFamily="34" charset="0"/>
                  <a:cs typeface="Arial" panose="020B0604020202020204" pitchFamily="34" charset="0"/>
                </a:rPr>
                <a:t>提升总体性能</a:t>
              </a:r>
              <a:r>
                <a:rPr lang="zh-CN" altLang="en-US" dirty="0">
                  <a:latin typeface="Arial" panose="020B0604020202020204" pitchFamily="34" charset="0"/>
                  <a:cs typeface="Arial" panose="020B0604020202020204" pitchFamily="34" charset="0"/>
                </a:rPr>
                <a:t>的目的</a:t>
              </a:r>
              <a:endParaRPr lang="en-US" altLang="zh-CN" spc="100" dirty="0">
                <a:solidFill>
                  <a:schemeClr val="tx1">
                    <a:lumMod val="65000"/>
                    <a:lumOff val="35000"/>
                  </a:schemeClr>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zh-CN" altLang="en-US" b="1" spc="100" dirty="0">
                  <a:solidFill>
                    <a:schemeClr val="tx1">
                      <a:lumMod val="65000"/>
                      <a:lumOff val="35000"/>
                    </a:schemeClr>
                  </a:solidFill>
                </a:rPr>
                <a:t>方案</a:t>
              </a:r>
              <a:r>
                <a:rPr lang="zh-CN" altLang="en-US" spc="100" dirty="0">
                  <a:solidFill>
                    <a:schemeClr val="tx1">
                      <a:lumMod val="65000"/>
                      <a:lumOff val="35000"/>
                    </a:schemeClr>
                  </a:solidFill>
                </a:rPr>
                <a:t>：</a:t>
              </a:r>
              <a:endParaRPr lang="en-US" altLang="zh-CN" spc="100" dirty="0">
                <a:solidFill>
                  <a:schemeClr val="tx1">
                    <a:lumMod val="65000"/>
                    <a:lumOff val="35000"/>
                  </a:schemeClr>
                </a:solidFill>
              </a:endParaRPr>
            </a:p>
            <a:p>
              <a:pPr marL="742950" lvl="1" indent="-285750">
                <a:lnSpc>
                  <a:spcPct val="150000"/>
                </a:lnSpc>
                <a:buFont typeface="Arial" panose="020B0604020202020204" pitchFamily="34" charset="0"/>
                <a:buChar char="•"/>
              </a:pPr>
              <a:r>
                <a:rPr lang="zh-CN" altLang="en-US" sz="1600" dirty="0"/>
                <a:t>一旦获得</a:t>
              </a:r>
              <a:r>
                <a:rPr lang="zh-CN" altLang="en-US" sz="1600" dirty="0">
                  <a:solidFill>
                    <a:schemeClr val="accent4">
                      <a:lumMod val="60000"/>
                      <a:lumOff val="40000"/>
                    </a:schemeClr>
                  </a:solidFill>
                </a:rPr>
                <a:t>运算数</a:t>
              </a:r>
              <a:r>
                <a:rPr lang="zh-CN" altLang="en-US" sz="1600" dirty="0"/>
                <a:t>并且执行</a:t>
              </a:r>
              <a:r>
                <a:rPr lang="zh-CN" altLang="en-US" sz="1600" dirty="0">
                  <a:solidFill>
                    <a:schemeClr val="accent4">
                      <a:lumMod val="60000"/>
                      <a:lumOff val="40000"/>
                    </a:schemeClr>
                  </a:solidFill>
                </a:rPr>
                <a:t>单元空闲</a:t>
              </a:r>
              <a:r>
                <a:rPr lang="zh-CN" altLang="en-US" sz="1600" dirty="0"/>
                <a:t>，即使之前的指令流还没执行完，也会开始执行这个微操作</a:t>
              </a:r>
              <a:endParaRPr lang="en-US" altLang="zh-CN" sz="1600" dirty="0"/>
            </a:p>
            <a:p>
              <a:pPr marL="742950" lvl="1" indent="-285750">
                <a:lnSpc>
                  <a:spcPct val="150000"/>
                </a:lnSpc>
                <a:buFont typeface="Arial" panose="020B0604020202020204" pitchFamily="34" charset="0"/>
                <a:buChar char="•"/>
              </a:pPr>
              <a:r>
                <a:rPr lang="zh-CN" altLang="en-US" sz="1600" dirty="0"/>
                <a:t>利用</a:t>
              </a:r>
              <a:r>
                <a:rPr lang="zh-CN" altLang="en-US" sz="1600" dirty="0">
                  <a:solidFill>
                    <a:schemeClr val="accent4">
                      <a:lumMod val="60000"/>
                      <a:lumOff val="40000"/>
                    </a:schemeClr>
                  </a:solidFill>
                </a:rPr>
                <a:t>重排序缓冲区</a:t>
              </a:r>
              <a:r>
                <a:rPr lang="zh-CN" altLang="en-US" sz="1600" dirty="0"/>
                <a:t>跟踪微操作状态，所有之前的微操作全部完成时，结果才能在架构层面可见</a:t>
              </a:r>
              <a:endParaRPr lang="en-US" altLang="zh-CN" sz="1600" dirty="0"/>
            </a:p>
            <a:p>
              <a:pPr marL="742950" lvl="1" indent="-285750">
                <a:lnSpc>
                  <a:spcPct val="150000"/>
                </a:lnSpc>
                <a:buFont typeface="Arial" panose="020B0604020202020204" pitchFamily="34" charset="0"/>
                <a:buChar char="•"/>
              </a:pPr>
              <a:r>
                <a:rPr lang="zh-CN" altLang="en-US" sz="1600" dirty="0"/>
                <a:t>当发生</a:t>
              </a:r>
              <a:r>
                <a:rPr lang="zh-CN" altLang="en-US" sz="1600" dirty="0">
                  <a:solidFill>
                    <a:schemeClr val="accent4">
                      <a:lumMod val="60000"/>
                      <a:lumOff val="40000"/>
                    </a:schemeClr>
                  </a:solidFill>
                </a:rPr>
                <a:t>异常情况</a:t>
              </a:r>
              <a:r>
                <a:rPr lang="zh-CN" altLang="en-US" sz="1600" dirty="0"/>
                <a:t>或者外部终端请求时，</a:t>
              </a:r>
              <a:r>
                <a:rPr lang="en-US" altLang="zh-CN" sz="1600" dirty="0"/>
                <a:t>CPU</a:t>
              </a:r>
              <a:r>
                <a:rPr lang="zh-CN" altLang="en-US" sz="1600" dirty="0"/>
                <a:t>会</a:t>
              </a:r>
              <a:r>
                <a:rPr lang="zh-CN" altLang="en-US" sz="1600" dirty="0">
                  <a:solidFill>
                    <a:schemeClr val="accent4">
                      <a:lumMod val="60000"/>
                      <a:lumOff val="40000"/>
                    </a:schemeClr>
                  </a:solidFill>
                </a:rPr>
                <a:t>清空</a:t>
              </a:r>
              <a:r>
                <a:rPr lang="zh-CN" altLang="en-US" sz="1600" dirty="0"/>
                <a:t>重排序缓冲区中所有</a:t>
              </a:r>
              <a:r>
                <a:rPr lang="zh-CN" altLang="en-US" sz="1600" dirty="0">
                  <a:solidFill>
                    <a:schemeClr val="accent4">
                      <a:lumMod val="60000"/>
                      <a:lumOff val="40000"/>
                    </a:schemeClr>
                  </a:solidFill>
                </a:rPr>
                <a:t>未提交的结果</a:t>
              </a:r>
            </a:p>
          </p:txBody>
        </p:sp>
        <p:sp>
          <p:nvSpPr>
            <p:cNvPr id="6" name="íšļîďé">
              <a:hlinkClick r:id="rId3" action="ppaction://hlinksldjump"/>
              <a:extLst>
                <a:ext uri="{FF2B5EF4-FFF2-40B4-BE49-F238E27FC236}">
                  <a16:creationId xmlns:a16="http://schemas.microsoft.com/office/drawing/2014/main" id="{39E348F0-51A3-44AB-83B4-DF74E44C89B2}"/>
                </a:ext>
              </a:extLst>
            </p:cNvPr>
            <p:cNvSpPr/>
            <p:nvPr/>
          </p:nvSpPr>
          <p:spPr>
            <a:xfrm>
              <a:off x="6953853" y="4761579"/>
              <a:ext cx="3591600" cy="446763"/>
            </a:xfrm>
            <a:prstGeom prst="rect">
              <a:avLst/>
            </a:prstGeom>
          </p:spPr>
          <p:txBody>
            <a:bodyPr wrap="square" anchor="ctr" anchorCtr="0">
              <a:normAutofit fontScale="92500"/>
            </a:bodyPr>
            <a:lstStyle/>
            <a:p>
              <a:pPr lvl="0"/>
              <a:r>
                <a:rPr lang="zh-CN" altLang="en-US" sz="2000" b="1" spc="100" dirty="0">
                  <a:solidFill>
                    <a:schemeClr val="accent4"/>
                  </a:solidFill>
                </a:rPr>
                <a:t>乱序执行</a:t>
              </a:r>
              <a:r>
                <a:rPr lang="en-US" altLang="zh-CN" sz="2000" b="1" spc="100" dirty="0">
                  <a:solidFill>
                    <a:schemeClr val="accent4"/>
                  </a:solidFill>
                </a:rPr>
                <a:t>——</a:t>
              </a:r>
              <a:r>
                <a:rPr lang="zh-CN" altLang="en-US" sz="2000" b="1" spc="100" dirty="0">
                  <a:solidFill>
                    <a:schemeClr val="accent4"/>
                  </a:solidFill>
                </a:rPr>
                <a:t>导致</a:t>
              </a:r>
              <a:r>
                <a:rPr lang="en-US" altLang="zh-CN" sz="2000" b="1" spc="100" dirty="0">
                  <a:solidFill>
                    <a:schemeClr val="accent4"/>
                  </a:solidFill>
                </a:rPr>
                <a:t>Meltdown</a:t>
              </a:r>
              <a:endParaRPr lang="zh-CN" altLang="en-US" sz="2000" b="1" spc="100" dirty="0">
                <a:solidFill>
                  <a:schemeClr val="accent4"/>
                </a:solidFill>
              </a:endParaRPr>
            </a:p>
          </p:txBody>
        </p:sp>
        <p:sp>
          <p:nvSpPr>
            <p:cNvPr id="7" name="íś1îdè">
              <a:extLst>
                <a:ext uri="{FF2B5EF4-FFF2-40B4-BE49-F238E27FC236}">
                  <a16:creationId xmlns:a16="http://schemas.microsoft.com/office/drawing/2014/main" id="{E6C2CE05-79FB-4BAA-9716-1580C58F37D0}"/>
                </a:ext>
              </a:extLst>
            </p:cNvPr>
            <p:cNvSpPr/>
            <p:nvPr/>
          </p:nvSpPr>
          <p:spPr>
            <a:xfrm>
              <a:off x="6347505" y="4701292"/>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8" name="组合 7">
            <a:extLst>
              <a:ext uri="{FF2B5EF4-FFF2-40B4-BE49-F238E27FC236}">
                <a16:creationId xmlns:a16="http://schemas.microsoft.com/office/drawing/2014/main" id="{21FF95A5-C23D-4DAB-A690-988AF41DD768}"/>
              </a:ext>
            </a:extLst>
          </p:cNvPr>
          <p:cNvGrpSpPr/>
          <p:nvPr/>
        </p:nvGrpSpPr>
        <p:grpSpPr>
          <a:xfrm>
            <a:off x="478924" y="1283630"/>
            <a:ext cx="5546869" cy="3026379"/>
            <a:chOff x="870281" y="4715023"/>
            <a:chExt cx="5546869" cy="3026379"/>
          </a:xfrm>
        </p:grpSpPr>
        <p:sp>
          <p:nvSpPr>
            <p:cNvPr id="9" name="ïṣḷiďê">
              <a:extLst>
                <a:ext uri="{FF2B5EF4-FFF2-40B4-BE49-F238E27FC236}">
                  <a16:creationId xmlns:a16="http://schemas.microsoft.com/office/drawing/2014/main" id="{90E88517-2201-4A1E-BA67-168E7F1A3889}"/>
                </a:ext>
              </a:extLst>
            </p:cNvPr>
            <p:cNvSpPr txBox="1"/>
            <p:nvPr/>
          </p:nvSpPr>
          <p:spPr>
            <a:xfrm>
              <a:off x="870281" y="5261454"/>
              <a:ext cx="5546869" cy="2479948"/>
            </a:xfrm>
            <a:prstGeom prst="rect">
              <a:avLst/>
            </a:prstGeom>
            <a:noFill/>
            <a:ln>
              <a:noFill/>
            </a:ln>
          </p:spPr>
          <p:txBody>
            <a:bodyPr wrap="square" lIns="91440" tIns="45720" rIns="0" bIns="45720" anchor="t" anchorCtr="0">
              <a:noAutofit/>
            </a:bodyPr>
            <a:lstStyle/>
            <a:p>
              <a:pPr marL="285750" indent="-285750">
                <a:lnSpc>
                  <a:spcPct val="150000"/>
                </a:lnSpc>
                <a:buFont typeface="Wingdings" panose="05000000000000000000" pitchFamily="2" charset="2"/>
                <a:buChar char="Ø"/>
              </a:pPr>
              <a:r>
                <a:rPr lang="zh-CN" altLang="en-US" b="1" dirty="0"/>
                <a:t>原因</a:t>
              </a:r>
              <a:r>
                <a:rPr lang="zh-CN" altLang="en-US" dirty="0"/>
                <a:t>：软件含有条件分支和指令间的</a:t>
              </a:r>
              <a:r>
                <a:rPr lang="zh-CN" altLang="en-US" dirty="0">
                  <a:solidFill>
                    <a:schemeClr val="accent4">
                      <a:lumMod val="60000"/>
                      <a:lumOff val="40000"/>
                    </a:schemeClr>
                  </a:solidFill>
                </a:rPr>
                <a:t>数据依赖</a:t>
              </a:r>
              <a:r>
                <a:rPr lang="zh-CN" altLang="en-US" dirty="0"/>
                <a:t>，会导致</a:t>
              </a:r>
              <a:r>
                <a:rPr lang="en-US" altLang="zh-CN" dirty="0"/>
                <a:t>CPU</a:t>
              </a:r>
              <a:r>
                <a:rPr lang="zh-CN" altLang="en-US" dirty="0"/>
                <a:t>流水线</a:t>
              </a:r>
              <a:r>
                <a:rPr lang="zh-CN" altLang="en-US" dirty="0">
                  <a:solidFill>
                    <a:schemeClr val="accent4">
                      <a:lumMod val="60000"/>
                      <a:lumOff val="40000"/>
                    </a:schemeClr>
                  </a:solidFill>
                </a:rPr>
                <a:t>阻塞</a:t>
              </a:r>
              <a:endParaRPr lang="en-US" altLang="zh-CN" dirty="0">
                <a:solidFill>
                  <a:schemeClr val="accent4">
                    <a:lumMod val="60000"/>
                    <a:lumOff val="40000"/>
                  </a:schemeClr>
                </a:solidFill>
              </a:endParaRPr>
            </a:p>
            <a:p>
              <a:pPr marL="285750" indent="-285750">
                <a:lnSpc>
                  <a:spcPct val="150000"/>
                </a:lnSpc>
                <a:buFont typeface="Wingdings" panose="05000000000000000000" pitchFamily="2" charset="2"/>
                <a:buChar char="Ø"/>
              </a:pPr>
              <a:r>
                <a:rPr lang="zh-CN" altLang="en-US" b="1" dirty="0"/>
                <a:t>方案</a:t>
              </a:r>
              <a:r>
                <a:rPr lang="zh-CN" altLang="en-US" dirty="0"/>
                <a:t>：</a:t>
              </a:r>
              <a:endParaRPr lang="en-US" altLang="zh-CN" dirty="0"/>
            </a:p>
            <a:p>
              <a:pPr marL="742950" lvl="1" indent="-285750">
                <a:lnSpc>
                  <a:spcPct val="150000"/>
                </a:lnSpc>
                <a:buFont typeface="Arial" panose="020B0604020202020204" pitchFamily="34" charset="0"/>
                <a:buChar char="•"/>
              </a:pPr>
              <a:r>
                <a:rPr lang="zh-CN" altLang="en-US" sz="1600" dirty="0">
                  <a:solidFill>
                    <a:schemeClr val="accent4">
                      <a:lumMod val="60000"/>
                      <a:lumOff val="40000"/>
                    </a:schemeClr>
                  </a:solidFill>
                </a:rPr>
                <a:t>预测</a:t>
              </a:r>
              <a:r>
                <a:rPr lang="zh-CN" altLang="en-US" sz="1600" dirty="0"/>
                <a:t>分支结果、数据依赖关系以及控制流依赖等</a:t>
              </a:r>
              <a:endParaRPr lang="en-US" altLang="zh-CN" sz="1600" dirty="0"/>
            </a:p>
            <a:p>
              <a:pPr marL="742950" lvl="1" indent="-285750">
                <a:lnSpc>
                  <a:spcPct val="150000"/>
                </a:lnSpc>
                <a:buFont typeface="Arial" panose="020B0604020202020204" pitchFamily="34" charset="0"/>
                <a:buChar char="•"/>
              </a:pPr>
              <a:r>
                <a:rPr lang="zh-CN" altLang="en-US" sz="1600" dirty="0"/>
                <a:t>验证预测是正确的之前，</a:t>
              </a:r>
              <a:r>
                <a:rPr lang="zh-CN" altLang="en-US" sz="1600" dirty="0">
                  <a:solidFill>
                    <a:schemeClr val="accent4">
                      <a:lumMod val="60000"/>
                      <a:lumOff val="40000"/>
                    </a:schemeClr>
                  </a:solidFill>
                </a:rPr>
                <a:t>缓存结果</a:t>
              </a:r>
              <a:r>
                <a:rPr lang="zh-CN" altLang="en-US" sz="1600" dirty="0"/>
                <a:t>到重排序缓冲区</a:t>
              </a:r>
              <a:endParaRPr lang="en-US" altLang="zh-CN" sz="1600" dirty="0"/>
            </a:p>
            <a:p>
              <a:pPr marL="742950" lvl="1" indent="-285750">
                <a:lnSpc>
                  <a:spcPct val="150000"/>
                </a:lnSpc>
                <a:buFont typeface="Arial" panose="020B0604020202020204" pitchFamily="34" charset="0"/>
                <a:buChar char="•"/>
              </a:pPr>
              <a:r>
                <a:rPr lang="zh-CN" altLang="en-US" sz="1600" dirty="0"/>
                <a:t>如果预测正确，</a:t>
              </a:r>
              <a:r>
                <a:rPr lang="zh-CN" altLang="en-US" sz="1600" dirty="0">
                  <a:solidFill>
                    <a:schemeClr val="accent4">
                      <a:lumMod val="60000"/>
                      <a:lumOff val="40000"/>
                    </a:schemeClr>
                  </a:solidFill>
                </a:rPr>
                <a:t>提交</a:t>
              </a:r>
              <a:r>
                <a:rPr lang="zh-CN" altLang="en-US" sz="1600" dirty="0"/>
                <a:t>预测结果，否则清空或回滚</a:t>
              </a:r>
              <a:r>
                <a:rPr lang="zh-CN" altLang="en-US" sz="1600" dirty="0">
                  <a:solidFill>
                    <a:schemeClr val="accent4">
                      <a:lumMod val="60000"/>
                      <a:lumOff val="40000"/>
                    </a:schemeClr>
                  </a:solidFill>
                </a:rPr>
                <a:t>重算</a:t>
              </a:r>
              <a:endParaRPr lang="zh-CN" altLang="en-US" sz="1600" spc="100" dirty="0">
                <a:solidFill>
                  <a:schemeClr val="accent4">
                    <a:lumMod val="60000"/>
                    <a:lumOff val="40000"/>
                  </a:schemeClr>
                </a:solidFill>
              </a:endParaRPr>
            </a:p>
          </p:txBody>
        </p:sp>
        <p:sp>
          <p:nvSpPr>
            <p:cNvPr id="10" name="îṣlîḍe">
              <a:hlinkClick r:id="rId4" action="ppaction://hlinksldjump"/>
              <a:extLst>
                <a:ext uri="{FF2B5EF4-FFF2-40B4-BE49-F238E27FC236}">
                  <a16:creationId xmlns:a16="http://schemas.microsoft.com/office/drawing/2014/main" id="{9B7B4DC6-27AC-42E6-AFA7-1069D079AD48}"/>
                </a:ext>
              </a:extLst>
            </p:cNvPr>
            <p:cNvSpPr/>
            <p:nvPr/>
          </p:nvSpPr>
          <p:spPr>
            <a:xfrm>
              <a:off x="1495530" y="4832147"/>
              <a:ext cx="3431867" cy="446763"/>
            </a:xfrm>
            <a:prstGeom prst="rect">
              <a:avLst/>
            </a:prstGeom>
          </p:spPr>
          <p:txBody>
            <a:bodyPr wrap="square" anchor="ctr" anchorCtr="0">
              <a:normAutofit/>
            </a:bodyPr>
            <a:lstStyle/>
            <a:p>
              <a:pPr lvl="0"/>
              <a:r>
                <a:rPr lang="zh-CN" altLang="en-US" sz="2000" b="1" spc="100" dirty="0">
                  <a:solidFill>
                    <a:schemeClr val="accent4"/>
                  </a:solidFill>
                </a:rPr>
                <a:t>预测执行</a:t>
              </a:r>
              <a:r>
                <a:rPr lang="en-US" altLang="zh-CN" sz="2000" b="1" spc="100" dirty="0">
                  <a:solidFill>
                    <a:schemeClr val="accent4"/>
                  </a:solidFill>
                </a:rPr>
                <a:t>——</a:t>
              </a:r>
              <a:r>
                <a:rPr lang="zh-CN" altLang="en-US" sz="2000" b="1" spc="100" dirty="0">
                  <a:solidFill>
                    <a:schemeClr val="accent4"/>
                  </a:solidFill>
                </a:rPr>
                <a:t>导致</a:t>
              </a:r>
              <a:r>
                <a:rPr lang="en-US" altLang="zh-CN" sz="2000" b="1" dirty="0" err="1">
                  <a:solidFill>
                    <a:schemeClr val="accent4"/>
                  </a:solidFill>
                </a:rPr>
                <a:t>Specture</a:t>
              </a:r>
              <a:endParaRPr lang="zh-CN" altLang="en-US" sz="2000" b="1" dirty="0">
                <a:solidFill>
                  <a:schemeClr val="accent4"/>
                </a:solidFill>
              </a:endParaRPr>
            </a:p>
          </p:txBody>
        </p:sp>
        <p:sp>
          <p:nvSpPr>
            <p:cNvPr id="11" name="i$1iḑé">
              <a:extLst>
                <a:ext uri="{FF2B5EF4-FFF2-40B4-BE49-F238E27FC236}">
                  <a16:creationId xmlns:a16="http://schemas.microsoft.com/office/drawing/2014/main" id="{88D0B193-FA14-454E-B151-EE218FB2CCD0}"/>
                </a:ext>
              </a:extLst>
            </p:cNvPr>
            <p:cNvSpPr/>
            <p:nvPr/>
          </p:nvSpPr>
          <p:spPr>
            <a:xfrm>
              <a:off x="870282" y="4715023"/>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pic>
        <p:nvPicPr>
          <p:cNvPr id="12" name="图片 11">
            <a:extLst>
              <a:ext uri="{FF2B5EF4-FFF2-40B4-BE49-F238E27FC236}">
                <a16:creationId xmlns:a16="http://schemas.microsoft.com/office/drawing/2014/main" id="{CD39E2D3-39A7-433B-A745-97C49662AACE}"/>
              </a:ext>
            </a:extLst>
          </p:cNvPr>
          <p:cNvPicPr>
            <a:picLocks noChangeAspect="1"/>
          </p:cNvPicPr>
          <p:nvPr/>
        </p:nvPicPr>
        <p:blipFill rotWithShape="1">
          <a:blip r:embed="rId5"/>
          <a:srcRect t="47357" b="14121"/>
          <a:stretch/>
        </p:blipFill>
        <p:spPr>
          <a:xfrm>
            <a:off x="990313" y="4535364"/>
            <a:ext cx="4492854" cy="1259260"/>
          </a:xfrm>
          <a:prstGeom prst="rect">
            <a:avLst/>
          </a:prstGeom>
        </p:spPr>
      </p:pic>
      <p:sp>
        <p:nvSpPr>
          <p:cNvPr id="13" name="矩形 12">
            <a:extLst>
              <a:ext uri="{FF2B5EF4-FFF2-40B4-BE49-F238E27FC236}">
                <a16:creationId xmlns:a16="http://schemas.microsoft.com/office/drawing/2014/main" id="{85A434C6-8511-4BD7-84CA-4D73EE12CD96}"/>
              </a:ext>
            </a:extLst>
          </p:cNvPr>
          <p:cNvSpPr/>
          <p:nvPr/>
        </p:nvSpPr>
        <p:spPr>
          <a:xfrm>
            <a:off x="1104173" y="4535364"/>
            <a:ext cx="3218688" cy="375829"/>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15462535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26" presetClass="emph" presetSubtype="0" repeatCount="5000" fill="hold" grpId="1" nodeType="withEffect">
                                  <p:stCondLst>
                                    <p:cond delay="0"/>
                                  </p:stCondLst>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en-US" altLang="zh-CN" dirty="0"/>
              <a:t>CPU</a:t>
            </a:r>
            <a:r>
              <a:rPr lang="zh-CN" altLang="en-US" dirty="0"/>
              <a:t>硬件漏洞攻击</a:t>
            </a:r>
            <a:r>
              <a:rPr lang="en-US" altLang="zh-CN" dirty="0"/>
              <a:t>——</a:t>
            </a:r>
            <a:r>
              <a:rPr lang="zh-CN" altLang="en-US" dirty="0"/>
              <a:t>幽灵</a:t>
            </a:r>
          </a:p>
        </p:txBody>
      </p:sp>
      <p:grpSp>
        <p:nvGrpSpPr>
          <p:cNvPr id="12" name="组合 11">
            <a:extLst>
              <a:ext uri="{FF2B5EF4-FFF2-40B4-BE49-F238E27FC236}">
                <a16:creationId xmlns:a16="http://schemas.microsoft.com/office/drawing/2014/main" id="{12A086DC-62DD-46D1-949E-7530C38EA671}"/>
              </a:ext>
            </a:extLst>
          </p:cNvPr>
          <p:cNvGrpSpPr/>
          <p:nvPr/>
        </p:nvGrpSpPr>
        <p:grpSpPr>
          <a:xfrm>
            <a:off x="444286" y="915825"/>
            <a:ext cx="10857289" cy="1437032"/>
            <a:chOff x="586035" y="3901063"/>
            <a:chExt cx="10857289" cy="1437032"/>
          </a:xfrm>
        </p:grpSpPr>
        <p:sp>
          <p:nvSpPr>
            <p:cNvPr id="13" name="文本框 12">
              <a:extLst>
                <a:ext uri="{FF2B5EF4-FFF2-40B4-BE49-F238E27FC236}">
                  <a16:creationId xmlns:a16="http://schemas.microsoft.com/office/drawing/2014/main" id="{075B3667-ED5C-451C-8638-8E1AF4A71389}"/>
                </a:ext>
              </a:extLst>
            </p:cNvPr>
            <p:cNvSpPr txBox="1"/>
            <p:nvPr/>
          </p:nvSpPr>
          <p:spPr>
            <a:xfrm>
              <a:off x="586036" y="3901063"/>
              <a:ext cx="3167080" cy="500092"/>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2200" b="1" kern="0" dirty="0" err="1">
                  <a:solidFill>
                    <a:srgbClr val="FFFFFF"/>
                  </a:solidFill>
                  <a:latin typeface="微软雅黑" panose="020B0503020204020204" pitchFamily="34" charset="-122"/>
                </a:rPr>
                <a:t>Specture</a:t>
              </a:r>
              <a:r>
                <a:rPr lang="en-US" altLang="zh-CN" sz="2200" b="1" kern="0" dirty="0">
                  <a:solidFill>
                    <a:srgbClr val="FFFFFF"/>
                  </a:solidFill>
                  <a:latin typeface="微软雅黑" panose="020B0503020204020204" pitchFamily="34" charset="-122"/>
                </a:rPr>
                <a:t> (</a:t>
              </a:r>
              <a:r>
                <a:rPr lang="zh-CN" altLang="en-US" sz="2200" b="1" kern="0" dirty="0">
                  <a:solidFill>
                    <a:srgbClr val="FFFFFF"/>
                  </a:solidFill>
                  <a:latin typeface="微软雅黑" panose="020B0503020204020204" pitchFamily="34" charset="-122"/>
                </a:rPr>
                <a:t>幽灵</a:t>
              </a:r>
              <a:r>
                <a:rPr lang="en-US" altLang="zh-CN" sz="2200" b="1" kern="0" dirty="0">
                  <a:solidFill>
                    <a:srgbClr val="FFFFFF"/>
                  </a:solidFill>
                  <a:latin typeface="微软雅黑" panose="020B0503020204020204" pitchFamily="34" charset="-122"/>
                </a:rPr>
                <a:t>)</a:t>
              </a:r>
            </a:p>
          </p:txBody>
        </p:sp>
        <p:sp>
          <p:nvSpPr>
            <p:cNvPr id="14" name="文本框 13">
              <a:extLst>
                <a:ext uri="{FF2B5EF4-FFF2-40B4-BE49-F238E27FC236}">
                  <a16:creationId xmlns:a16="http://schemas.microsoft.com/office/drawing/2014/main" id="{0D945625-6511-4085-B781-61D81B952E99}"/>
                </a:ext>
              </a:extLst>
            </p:cNvPr>
            <p:cNvSpPr txBox="1"/>
            <p:nvPr/>
          </p:nvSpPr>
          <p:spPr>
            <a:xfrm>
              <a:off x="586035" y="4576861"/>
              <a:ext cx="10857289" cy="761234"/>
            </a:xfrm>
            <a:prstGeom prst="rect">
              <a:avLst/>
            </a:prstGeom>
            <a:noFill/>
          </p:spPr>
          <p:txBody>
            <a:bodyPr wrap="square" lIns="0" tIns="0" rIns="0" bIns="0" rtlCol="0">
              <a:spAutoFit/>
            </a:bodyPr>
            <a:lstStyle/>
            <a:p>
              <a:pPr marL="342900" indent="-342900" algn="just" eaLnBrk="1" fontAlgn="auto" hangingPunct="1">
                <a:lnSpc>
                  <a:spcPct val="130000"/>
                </a:lnSpc>
                <a:spcBef>
                  <a:spcPts val="300"/>
                </a:spcBef>
                <a:spcAft>
                  <a:spcPts val="300"/>
                </a:spcAft>
                <a:buFont typeface="Arial" panose="020B0604020202020204" pitchFamily="34" charset="0"/>
                <a:buChar char="•"/>
              </a:pPr>
              <a:r>
                <a:rPr lang="zh-CN" altLang="en-US" sz="2000" spc="300" dirty="0">
                  <a:solidFill>
                    <a:srgbClr val="000000">
                      <a:lumMod val="85000"/>
                      <a:lumOff val="15000"/>
                    </a:srgbClr>
                  </a:solidFill>
                  <a:latin typeface="微软雅黑" panose="020B0503020204020204" pitchFamily="34" charset="-122"/>
                </a:rPr>
                <a:t>分支预测器</a:t>
              </a:r>
              <a:r>
                <a:rPr lang="zh-CN" altLang="en-US" sz="2000" spc="300" dirty="0">
                  <a:solidFill>
                    <a:schemeClr val="accent4">
                      <a:lumMod val="60000"/>
                      <a:lumOff val="40000"/>
                    </a:schemeClr>
                  </a:solidFill>
                  <a:latin typeface="微软雅黑" panose="020B0503020204020204" pitchFamily="34" charset="-122"/>
                </a:rPr>
                <a:t>错误地预测</a:t>
              </a:r>
              <a:r>
                <a:rPr lang="zh-CN" altLang="en-US" sz="2000" spc="300" dirty="0">
                  <a:solidFill>
                    <a:srgbClr val="000000">
                      <a:lumMod val="85000"/>
                      <a:lumOff val="15000"/>
                    </a:srgbClr>
                  </a:solidFill>
                  <a:latin typeface="微软雅黑" panose="020B0503020204020204" pitchFamily="34" charset="-122"/>
                </a:rPr>
                <a:t>分支的方向，然后处理器</a:t>
              </a:r>
              <a:r>
                <a:rPr lang="zh-CN" altLang="en-US" sz="2000" spc="300" dirty="0">
                  <a:solidFill>
                    <a:schemeClr val="accent4">
                      <a:lumMod val="60000"/>
                      <a:lumOff val="40000"/>
                    </a:schemeClr>
                  </a:solidFill>
                  <a:latin typeface="微软雅黑" panose="020B0503020204020204" pitchFamily="34" charset="-122"/>
                </a:rPr>
                <a:t>推测性地执行</a:t>
              </a:r>
              <a:r>
                <a:rPr lang="zh-CN" altLang="en-US" sz="2000" spc="300" dirty="0">
                  <a:solidFill>
                    <a:srgbClr val="000000">
                      <a:lumMod val="85000"/>
                      <a:lumOff val="15000"/>
                    </a:srgbClr>
                  </a:solidFill>
                  <a:latin typeface="微软雅黑" panose="020B0503020204020204" pitchFamily="34" charset="-122"/>
                </a:rPr>
                <a:t>正常情况下不会执行的</a:t>
              </a:r>
              <a:r>
                <a:rPr lang="zh-CN" altLang="en-US" sz="2000" spc="300" dirty="0">
                  <a:solidFill>
                    <a:schemeClr val="accent4">
                      <a:lumMod val="60000"/>
                      <a:lumOff val="40000"/>
                    </a:schemeClr>
                  </a:solidFill>
                  <a:latin typeface="微软雅黑" panose="020B0503020204020204" pitchFamily="34" charset="-122"/>
                </a:rPr>
                <a:t>代码</a:t>
              </a:r>
              <a:r>
                <a:rPr lang="zh-CN" altLang="en-US" sz="2000" spc="300" dirty="0">
                  <a:solidFill>
                    <a:srgbClr val="000000">
                      <a:lumMod val="85000"/>
                      <a:lumOff val="15000"/>
                    </a:srgbClr>
                  </a:solidFill>
                  <a:latin typeface="微软雅黑" panose="020B0503020204020204" pitchFamily="34" charset="-122"/>
                </a:rPr>
                <a:t>从而泄露攻击者所寻求的信息</a:t>
              </a:r>
              <a:endParaRPr lang="en-US" altLang="zh-CN" sz="2000" spc="300" dirty="0">
                <a:latin typeface="微软雅黑" panose="020B0503020204020204" pitchFamily="34" charset="-122"/>
                <a:ea typeface="微软雅黑" panose="020B0503020204020204" pitchFamily="34" charset="-122"/>
              </a:endParaRPr>
            </a:p>
          </p:txBody>
        </p:sp>
      </p:grpSp>
      <p:graphicFrame>
        <p:nvGraphicFramePr>
          <p:cNvPr id="17" name="表格 51">
            <a:extLst>
              <a:ext uri="{FF2B5EF4-FFF2-40B4-BE49-F238E27FC236}">
                <a16:creationId xmlns:a16="http://schemas.microsoft.com/office/drawing/2014/main" id="{A19B11B7-914E-44D8-A5F9-5EB6D2BD9906}"/>
              </a:ext>
            </a:extLst>
          </p:cNvPr>
          <p:cNvGraphicFramePr>
            <a:graphicFrameLocks noGrp="1"/>
          </p:cNvGraphicFramePr>
          <p:nvPr>
            <p:extLst>
              <p:ext uri="{D42A27DB-BD31-4B8C-83A1-F6EECF244321}">
                <p14:modId xmlns:p14="http://schemas.microsoft.com/office/powerpoint/2010/main" val="3615897916"/>
              </p:ext>
            </p:extLst>
          </p:nvPr>
        </p:nvGraphicFramePr>
        <p:xfrm>
          <a:off x="3015466" y="2613325"/>
          <a:ext cx="6847726" cy="1229274"/>
        </p:xfrm>
        <a:graphic>
          <a:graphicData uri="http://schemas.openxmlformats.org/drawingml/2006/table">
            <a:tbl>
              <a:tblPr firstRow="1" bandRow="1">
                <a:tableStyleId>{5C22544A-7EE6-4342-B048-85BDC9FD1C3A}</a:tableStyleId>
              </a:tblPr>
              <a:tblGrid>
                <a:gridCol w="6847726">
                  <a:extLst>
                    <a:ext uri="{9D8B030D-6E8A-4147-A177-3AD203B41FA5}">
                      <a16:colId xmlns:a16="http://schemas.microsoft.com/office/drawing/2014/main" val="812995745"/>
                    </a:ext>
                  </a:extLst>
                </a:gridCol>
              </a:tblGrid>
              <a:tr h="1229274">
                <a:tc>
                  <a:txBody>
                    <a:bodyPr/>
                    <a:lstStyle/>
                    <a:p>
                      <a:pPr>
                        <a:spcBef>
                          <a:spcPts val="600"/>
                        </a:spcBef>
                        <a:spcAft>
                          <a:spcPts val="600"/>
                        </a:spcAft>
                      </a:pPr>
                      <a:r>
                        <a:rPr lang="en-US" altLang="zh-CN" b="1" i="0" dirty="0">
                          <a:solidFill>
                            <a:schemeClr val="tx1"/>
                          </a:solidFill>
                          <a:latin typeface="Times New Roman" panose="02020603050405020304" pitchFamily="18" charset="0"/>
                          <a:cs typeface="Times New Roman" panose="02020603050405020304" pitchFamily="18" charset="0"/>
                        </a:rPr>
                        <a:t>1. If</a:t>
                      </a:r>
                      <a:r>
                        <a:rPr lang="zh-CN" altLang="en-US" b="1" i="0" dirty="0">
                          <a:solidFill>
                            <a:schemeClr val="tx1"/>
                          </a:solidFill>
                          <a:latin typeface="Times New Roman" panose="02020603050405020304" pitchFamily="18" charset="0"/>
                          <a:cs typeface="Times New Roman" panose="02020603050405020304" pitchFamily="18" charset="0"/>
                        </a:rPr>
                        <a:t> </a:t>
                      </a:r>
                      <a:r>
                        <a:rPr lang="en-US" altLang="zh-CN" b="1" i="0" dirty="0">
                          <a:solidFill>
                            <a:schemeClr val="tx1"/>
                          </a:solidFill>
                          <a:latin typeface="Times New Roman" panose="02020603050405020304" pitchFamily="18" charset="0"/>
                          <a:cs typeface="Times New Roman" panose="02020603050405020304" pitchFamily="18" charset="0"/>
                        </a:rPr>
                        <a:t>(x</a:t>
                      </a:r>
                      <a:r>
                        <a:rPr lang="zh-CN" altLang="en-US" b="1" i="0" dirty="0">
                          <a:solidFill>
                            <a:schemeClr val="tx1"/>
                          </a:solidFill>
                          <a:latin typeface="Times New Roman" panose="02020603050405020304" pitchFamily="18" charset="0"/>
                          <a:cs typeface="Times New Roman" panose="02020603050405020304" pitchFamily="18" charset="0"/>
                        </a:rPr>
                        <a:t> </a:t>
                      </a:r>
                      <a:r>
                        <a:rPr lang="en-US" altLang="zh-CN" b="1" i="0" dirty="0">
                          <a:solidFill>
                            <a:schemeClr val="tx1"/>
                          </a:solidFill>
                          <a:latin typeface="Times New Roman" panose="02020603050405020304" pitchFamily="18" charset="0"/>
                          <a:cs typeface="Times New Roman" panose="02020603050405020304" pitchFamily="18" charset="0"/>
                        </a:rPr>
                        <a:t>&lt;</a:t>
                      </a:r>
                      <a:r>
                        <a:rPr lang="zh-CN" altLang="en-US" b="1" i="0" dirty="0">
                          <a:solidFill>
                            <a:schemeClr val="tx1"/>
                          </a:solidFill>
                          <a:latin typeface="Times New Roman" panose="02020603050405020304" pitchFamily="18" charset="0"/>
                          <a:cs typeface="Times New Roman" panose="02020603050405020304" pitchFamily="18" charset="0"/>
                        </a:rPr>
                        <a:t> </a:t>
                      </a:r>
                      <a:r>
                        <a:rPr lang="en-US" altLang="zh-CN" b="1" i="0" dirty="0">
                          <a:solidFill>
                            <a:schemeClr val="tx1"/>
                          </a:solidFill>
                          <a:latin typeface="Times New Roman" panose="02020603050405020304" pitchFamily="18" charset="0"/>
                          <a:cs typeface="Times New Roman" panose="02020603050405020304" pitchFamily="18" charset="0"/>
                        </a:rPr>
                        <a:t>array1_size)</a:t>
                      </a:r>
                    </a:p>
                    <a:p>
                      <a:pPr>
                        <a:spcBef>
                          <a:spcPts val="600"/>
                        </a:spcBef>
                        <a:spcAft>
                          <a:spcPts val="600"/>
                        </a:spcAft>
                      </a:pPr>
                      <a:r>
                        <a:rPr lang="en-US" altLang="zh-CN" b="1" i="0" dirty="0">
                          <a:solidFill>
                            <a:schemeClr val="tx1"/>
                          </a:solidFill>
                          <a:latin typeface="Times New Roman" panose="02020603050405020304" pitchFamily="18" charset="0"/>
                          <a:cs typeface="Times New Roman" panose="02020603050405020304" pitchFamily="18" charset="0"/>
                        </a:rPr>
                        <a:t>2.         secret = array1[x];</a:t>
                      </a:r>
                    </a:p>
                    <a:p>
                      <a:pPr>
                        <a:spcBef>
                          <a:spcPts val="600"/>
                        </a:spcBef>
                        <a:spcAft>
                          <a:spcPts val="600"/>
                        </a:spcAft>
                      </a:pPr>
                      <a:r>
                        <a:rPr lang="en-US" altLang="zh-CN" b="1" i="0" dirty="0">
                          <a:solidFill>
                            <a:schemeClr val="tx1"/>
                          </a:solidFill>
                          <a:latin typeface="Times New Roman" panose="02020603050405020304" pitchFamily="18" charset="0"/>
                          <a:cs typeface="Times New Roman" panose="02020603050405020304" pitchFamily="18" charset="0"/>
                        </a:rPr>
                        <a:t>3. y = array2[secret];</a:t>
                      </a:r>
                      <a:endParaRPr lang="en-US" altLang="zh-CN" i="0" dirty="0">
                        <a:solidFill>
                          <a:schemeClr val="tx1"/>
                        </a:solidFill>
                        <a:latin typeface="Times New Roman" panose="02020603050405020304" pitchFamily="18" charset="0"/>
                        <a:cs typeface="Times New Roman" panose="02020603050405020304" pitchFamily="18" charset="0"/>
                      </a:endParaRPr>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6308535"/>
                  </a:ext>
                </a:extLst>
              </a:tr>
            </a:tbl>
          </a:graphicData>
        </a:graphic>
      </p:graphicFrame>
      <p:sp>
        <p:nvSpPr>
          <p:cNvPr id="10" name="ïṣḷiďê">
            <a:extLst>
              <a:ext uri="{FF2B5EF4-FFF2-40B4-BE49-F238E27FC236}">
                <a16:creationId xmlns:a16="http://schemas.microsoft.com/office/drawing/2014/main" id="{32B6C5C6-B12F-4AC5-A27E-8F80870BA702}"/>
              </a:ext>
            </a:extLst>
          </p:cNvPr>
          <p:cNvSpPr txBox="1"/>
          <p:nvPr/>
        </p:nvSpPr>
        <p:spPr>
          <a:xfrm>
            <a:off x="322904" y="3842599"/>
            <a:ext cx="11100051" cy="2479948"/>
          </a:xfrm>
          <a:prstGeom prst="rect">
            <a:avLst/>
          </a:prstGeom>
          <a:noFill/>
          <a:ln>
            <a:noFill/>
          </a:ln>
        </p:spPr>
        <p:txBody>
          <a:bodyPr wrap="square" lIns="91440" tIns="45720" rIns="0" bIns="45720" anchor="t" anchorCtr="0">
            <a:noAutofit/>
          </a:bodyPr>
          <a:lstStyle/>
          <a:p>
            <a:pPr marL="285750" indent="-285750">
              <a:lnSpc>
                <a:spcPct val="150000"/>
              </a:lnSpc>
              <a:buFont typeface="Arial" panose="020B0604020202020204" pitchFamily="34" charset="0"/>
              <a:buChar char="•"/>
            </a:pPr>
            <a:r>
              <a:rPr lang="en-US" altLang="zh-CN" b="1" dirty="0"/>
              <a:t>Step1: </a:t>
            </a:r>
            <a:r>
              <a:rPr lang="zh-CN" altLang="en-US" dirty="0"/>
              <a:t>准备阶段，</a:t>
            </a:r>
            <a:r>
              <a:rPr lang="zh-CN" altLang="en-US" dirty="0">
                <a:solidFill>
                  <a:schemeClr val="accent4">
                    <a:lumMod val="60000"/>
                    <a:lumOff val="40000"/>
                  </a:schemeClr>
                </a:solidFill>
              </a:rPr>
              <a:t>令 </a:t>
            </a:r>
            <a:r>
              <a:rPr lang="en-US" altLang="zh-CN" dirty="0">
                <a:solidFill>
                  <a:schemeClr val="accent4">
                    <a:lumMod val="60000"/>
                    <a:lumOff val="40000"/>
                  </a:schemeClr>
                </a:solidFill>
              </a:rPr>
              <a:t>x&lt;array1_size</a:t>
            </a:r>
            <a:r>
              <a:rPr lang="zh-CN" altLang="en-US" dirty="0">
                <a:solidFill>
                  <a:schemeClr val="accent4">
                    <a:lumMod val="60000"/>
                    <a:lumOff val="40000"/>
                  </a:schemeClr>
                </a:solidFill>
              </a:rPr>
              <a:t>，使代码运行多次</a:t>
            </a:r>
            <a:r>
              <a:rPr lang="zh-CN" altLang="en-US" dirty="0"/>
              <a:t>，分支预测器期待下次</a:t>
            </a:r>
            <a:r>
              <a:rPr lang="en-US" altLang="zh-CN" dirty="0"/>
              <a:t>x</a:t>
            </a:r>
            <a:r>
              <a:rPr lang="zh-CN" altLang="en-US" dirty="0"/>
              <a:t>也小于</a:t>
            </a:r>
            <a:r>
              <a:rPr lang="en-US" altLang="zh-CN" dirty="0"/>
              <a:t>array1_size</a:t>
            </a:r>
            <a:r>
              <a:rPr lang="zh-CN" altLang="en-US" dirty="0"/>
              <a:t>；使用 </a:t>
            </a:r>
            <a:r>
              <a:rPr lang="en-US" altLang="zh-CN" dirty="0"/>
              <a:t>flush </a:t>
            </a:r>
            <a:r>
              <a:rPr lang="zh-CN" altLang="en-US" dirty="0"/>
              <a:t>指令清空</a:t>
            </a:r>
            <a:r>
              <a:rPr lang="en-US" altLang="zh-CN" dirty="0"/>
              <a:t>Cache</a:t>
            </a:r>
            <a:endParaRPr lang="en-US" altLang="zh-CN" b="1" dirty="0"/>
          </a:p>
          <a:p>
            <a:pPr marL="285750" indent="-285750">
              <a:lnSpc>
                <a:spcPct val="150000"/>
              </a:lnSpc>
              <a:buFont typeface="Arial" panose="020B0604020202020204" pitchFamily="34" charset="0"/>
              <a:buChar char="•"/>
            </a:pPr>
            <a:r>
              <a:rPr lang="en-US" altLang="zh-CN" b="1" dirty="0"/>
              <a:t>Step2: </a:t>
            </a:r>
            <a:r>
              <a:rPr lang="zh-CN" altLang="en-US" dirty="0"/>
              <a:t>设定</a:t>
            </a:r>
            <a:r>
              <a:rPr lang="en-US" altLang="zh-CN" dirty="0"/>
              <a:t>x</a:t>
            </a:r>
            <a:r>
              <a:rPr lang="zh-CN" altLang="en-US" dirty="0"/>
              <a:t>的值大于</a:t>
            </a:r>
            <a:r>
              <a:rPr lang="en-US" altLang="zh-CN" dirty="0"/>
              <a:t>array1_size </a:t>
            </a:r>
            <a:r>
              <a:rPr lang="zh-CN" altLang="en-US" dirty="0"/>
              <a:t>并运行程序，且</a:t>
            </a:r>
            <a:r>
              <a:rPr lang="en-US" altLang="zh-CN" b="1" i="0" dirty="0">
                <a:solidFill>
                  <a:schemeClr val="accent4">
                    <a:lumMod val="60000"/>
                    <a:lumOff val="40000"/>
                  </a:schemeClr>
                </a:solidFill>
                <a:latin typeface="Times New Roman" panose="02020603050405020304" pitchFamily="18" charset="0"/>
                <a:cs typeface="Times New Roman" panose="02020603050405020304" pitchFamily="18" charset="0"/>
              </a:rPr>
              <a:t>array1[x]</a:t>
            </a:r>
            <a:r>
              <a:rPr lang="zh-CN" altLang="en-US" dirty="0">
                <a:solidFill>
                  <a:schemeClr val="accent4">
                    <a:lumMod val="60000"/>
                    <a:lumOff val="40000"/>
                  </a:schemeClr>
                </a:solidFill>
              </a:rPr>
              <a:t>处含有秘密数据</a:t>
            </a:r>
            <a:r>
              <a:rPr lang="zh-CN" altLang="en-US" dirty="0"/>
              <a:t>，根据预测程序将这一数据写入</a:t>
            </a:r>
            <a:r>
              <a:rPr lang="en-US" altLang="zh-CN" dirty="0"/>
              <a:t>secret</a:t>
            </a:r>
            <a:r>
              <a:rPr lang="zh-CN" altLang="en-US" dirty="0"/>
              <a:t>，程序以变量 </a:t>
            </a:r>
            <a:r>
              <a:rPr lang="en-US" altLang="zh-CN" dirty="0"/>
              <a:t>secret </a:t>
            </a:r>
            <a:r>
              <a:rPr lang="zh-CN" altLang="en-US" dirty="0"/>
              <a:t>的值作为内存地址，读取该地址的数据并将其从内存放入</a:t>
            </a:r>
            <a:r>
              <a:rPr lang="en-US" altLang="zh-CN" dirty="0"/>
              <a:t>Cache</a:t>
            </a:r>
            <a:endParaRPr lang="en-US" altLang="zh-CN" b="1" dirty="0"/>
          </a:p>
          <a:p>
            <a:pPr marL="285750" indent="-285750">
              <a:lnSpc>
                <a:spcPct val="150000"/>
              </a:lnSpc>
              <a:buFont typeface="Arial" panose="020B0604020202020204" pitchFamily="34" charset="0"/>
              <a:buChar char="•"/>
            </a:pPr>
            <a:r>
              <a:rPr lang="en-US" altLang="zh-CN" b="1" dirty="0"/>
              <a:t>Step3: </a:t>
            </a:r>
            <a:r>
              <a:rPr lang="zh-CN" altLang="en-US" dirty="0"/>
              <a:t>处理器意识到错误预测，清理</a:t>
            </a:r>
            <a:r>
              <a:rPr lang="en-US" altLang="zh-CN" dirty="0"/>
              <a:t>secret</a:t>
            </a:r>
            <a:r>
              <a:rPr lang="zh-CN" altLang="en-US" dirty="0"/>
              <a:t>和</a:t>
            </a:r>
            <a:r>
              <a:rPr lang="en-US" altLang="zh-CN" dirty="0"/>
              <a:t>y</a:t>
            </a:r>
            <a:r>
              <a:rPr lang="zh-CN" altLang="en-US" dirty="0"/>
              <a:t>，但攻击者可通过</a:t>
            </a:r>
            <a:r>
              <a:rPr lang="zh-CN" altLang="en-US" dirty="0">
                <a:solidFill>
                  <a:schemeClr val="accent4">
                    <a:lumMod val="60000"/>
                    <a:lumOff val="40000"/>
                  </a:schemeClr>
                </a:solidFill>
              </a:rPr>
              <a:t>访问每个</a:t>
            </a:r>
            <a:r>
              <a:rPr lang="en-US" altLang="zh-CN" dirty="0">
                <a:solidFill>
                  <a:schemeClr val="accent4">
                    <a:lumMod val="60000"/>
                    <a:lumOff val="40000"/>
                  </a:schemeClr>
                </a:solidFill>
              </a:rPr>
              <a:t>Cache</a:t>
            </a:r>
            <a:r>
              <a:rPr lang="zh-CN" altLang="en-US" dirty="0">
                <a:solidFill>
                  <a:schemeClr val="accent4">
                    <a:lumMod val="60000"/>
                    <a:lumOff val="40000"/>
                  </a:schemeClr>
                </a:solidFill>
              </a:rPr>
              <a:t>地址，比较时间差异</a:t>
            </a:r>
            <a:r>
              <a:rPr lang="zh-CN" altLang="en-US" dirty="0"/>
              <a:t>，进而获取 </a:t>
            </a:r>
            <a:r>
              <a:rPr lang="en-US" altLang="zh-CN" dirty="0"/>
              <a:t>secret </a:t>
            </a:r>
            <a:r>
              <a:rPr lang="zh-CN" altLang="en-US" dirty="0"/>
              <a:t>值对应的地址</a:t>
            </a:r>
            <a:endParaRPr lang="en-US" altLang="zh-CN" dirty="0"/>
          </a:p>
        </p:txBody>
      </p:sp>
      <p:sp>
        <p:nvSpPr>
          <p:cNvPr id="8" name="动作按钮: 后退或前一项 7">
            <a:hlinkClick r:id="" action="ppaction://hlinkshowjump?jump=lastslideviewed" highlightClick="1"/>
            <a:extLst>
              <a:ext uri="{FF2B5EF4-FFF2-40B4-BE49-F238E27FC236}">
                <a16:creationId xmlns:a16="http://schemas.microsoft.com/office/drawing/2014/main" id="{0CB17C4A-B875-46AA-847C-5154A91E7C57}"/>
              </a:ext>
            </a:extLst>
          </p:cNvPr>
          <p:cNvSpPr/>
          <p:nvPr/>
        </p:nvSpPr>
        <p:spPr>
          <a:xfrm>
            <a:off x="11525599" y="5676752"/>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789449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en-US" altLang="zh-CN" dirty="0"/>
              <a:t>CPU</a:t>
            </a:r>
            <a:r>
              <a:rPr lang="zh-CN" altLang="en-US" dirty="0"/>
              <a:t>硬件漏洞攻击</a:t>
            </a:r>
            <a:r>
              <a:rPr lang="en-US" altLang="zh-CN" dirty="0"/>
              <a:t>——</a:t>
            </a:r>
            <a:r>
              <a:rPr lang="zh-CN" altLang="en-US" dirty="0"/>
              <a:t>熔断</a:t>
            </a:r>
          </a:p>
        </p:txBody>
      </p:sp>
      <p:grpSp>
        <p:nvGrpSpPr>
          <p:cNvPr id="12" name="组合 11">
            <a:extLst>
              <a:ext uri="{FF2B5EF4-FFF2-40B4-BE49-F238E27FC236}">
                <a16:creationId xmlns:a16="http://schemas.microsoft.com/office/drawing/2014/main" id="{12A086DC-62DD-46D1-949E-7530C38EA671}"/>
              </a:ext>
            </a:extLst>
          </p:cNvPr>
          <p:cNvGrpSpPr/>
          <p:nvPr/>
        </p:nvGrpSpPr>
        <p:grpSpPr>
          <a:xfrm>
            <a:off x="449423" y="1069937"/>
            <a:ext cx="11196334" cy="1837142"/>
            <a:chOff x="586035" y="3901063"/>
            <a:chExt cx="11196334" cy="1837142"/>
          </a:xfrm>
        </p:grpSpPr>
        <p:sp>
          <p:nvSpPr>
            <p:cNvPr id="13" name="文本框 12">
              <a:extLst>
                <a:ext uri="{FF2B5EF4-FFF2-40B4-BE49-F238E27FC236}">
                  <a16:creationId xmlns:a16="http://schemas.microsoft.com/office/drawing/2014/main" id="{075B3667-ED5C-451C-8638-8E1AF4A71389}"/>
                </a:ext>
              </a:extLst>
            </p:cNvPr>
            <p:cNvSpPr txBox="1"/>
            <p:nvPr/>
          </p:nvSpPr>
          <p:spPr>
            <a:xfrm>
              <a:off x="586036" y="3901063"/>
              <a:ext cx="3167080" cy="500092"/>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2200" b="1" kern="0" dirty="0">
                  <a:solidFill>
                    <a:srgbClr val="FFFFFF"/>
                  </a:solidFill>
                  <a:latin typeface="微软雅黑" panose="020B0503020204020204" pitchFamily="34" charset="-122"/>
                </a:rPr>
                <a:t>Meltdown (</a:t>
              </a:r>
              <a:r>
                <a:rPr lang="zh-CN" altLang="en-US" sz="2200" b="1" kern="0" dirty="0">
                  <a:solidFill>
                    <a:srgbClr val="FFFFFF"/>
                  </a:solidFill>
                  <a:latin typeface="微软雅黑" panose="020B0503020204020204" pitchFamily="34" charset="-122"/>
                </a:rPr>
                <a:t>熔断</a:t>
              </a:r>
              <a:r>
                <a:rPr lang="en-US" altLang="zh-CN" sz="2200" b="1" kern="0" dirty="0">
                  <a:solidFill>
                    <a:srgbClr val="FFFFFF"/>
                  </a:solidFill>
                  <a:latin typeface="微软雅黑" panose="020B0503020204020204" pitchFamily="34" charset="-122"/>
                </a:rPr>
                <a:t>)</a:t>
              </a:r>
            </a:p>
          </p:txBody>
        </p:sp>
        <p:sp>
          <p:nvSpPr>
            <p:cNvPr id="14" name="文本框 13">
              <a:extLst>
                <a:ext uri="{FF2B5EF4-FFF2-40B4-BE49-F238E27FC236}">
                  <a16:creationId xmlns:a16="http://schemas.microsoft.com/office/drawing/2014/main" id="{0D945625-6511-4085-B781-61D81B952E99}"/>
                </a:ext>
              </a:extLst>
            </p:cNvPr>
            <p:cNvSpPr txBox="1"/>
            <p:nvPr/>
          </p:nvSpPr>
          <p:spPr>
            <a:xfrm>
              <a:off x="586035" y="4576861"/>
              <a:ext cx="11196334" cy="1161344"/>
            </a:xfrm>
            <a:prstGeom prst="rect">
              <a:avLst/>
            </a:prstGeom>
            <a:noFill/>
          </p:spPr>
          <p:txBody>
            <a:bodyPr wrap="square" lIns="0" tIns="0" rIns="0" bIns="0" rtlCol="0">
              <a:spAutoFit/>
            </a:bodyPr>
            <a:lstStyle/>
            <a:p>
              <a:pPr marL="342900" indent="-342900" algn="just" eaLnBrk="1" fontAlgn="auto" hangingPunct="1">
                <a:lnSpc>
                  <a:spcPct val="130000"/>
                </a:lnSpc>
                <a:spcBef>
                  <a:spcPts val="300"/>
                </a:spcBef>
                <a:spcAft>
                  <a:spcPts val="300"/>
                </a:spcAft>
                <a:buFont typeface="Arial" panose="020B0604020202020204" pitchFamily="34" charset="0"/>
                <a:buChar char="•"/>
              </a:pPr>
              <a:r>
                <a:rPr lang="zh-CN" altLang="en-US" sz="2000" spc="300" dirty="0">
                  <a:solidFill>
                    <a:srgbClr val="000000">
                      <a:lumMod val="85000"/>
                      <a:lumOff val="15000"/>
                    </a:srgbClr>
                  </a:solidFill>
                  <a:latin typeface="微软雅黑" panose="020B0503020204020204" pitchFamily="34" charset="-122"/>
                </a:rPr>
                <a:t>借助微架构下的</a:t>
              </a:r>
              <a:r>
                <a:rPr lang="zh-CN" altLang="en-US" sz="2000" spc="300" dirty="0">
                  <a:solidFill>
                    <a:schemeClr val="accent4">
                      <a:lumMod val="60000"/>
                      <a:lumOff val="40000"/>
                    </a:schemeClr>
                  </a:solidFill>
                  <a:latin typeface="微软雅黑" panose="020B0503020204020204" pitchFamily="34" charset="-122"/>
                </a:rPr>
                <a:t>乱序执行</a:t>
              </a:r>
              <a:r>
                <a:rPr lang="zh-CN" altLang="en-US" sz="2000" spc="300" dirty="0">
                  <a:solidFill>
                    <a:srgbClr val="000000">
                      <a:lumMod val="85000"/>
                      <a:lumOff val="15000"/>
                    </a:srgbClr>
                  </a:solidFill>
                  <a:latin typeface="微软雅黑" panose="020B0503020204020204" pitchFamily="34" charset="-122"/>
                </a:rPr>
                <a:t>产生信息泄露特性进行攻击，例如：从特权访问地址读取数据</a:t>
              </a:r>
              <a:r>
                <a:rPr lang="zh-CN" altLang="en-US" sz="2000" spc="300" dirty="0">
                  <a:solidFill>
                    <a:schemeClr val="accent4">
                      <a:lumMod val="60000"/>
                      <a:lumOff val="40000"/>
                    </a:schemeClr>
                  </a:solidFill>
                  <a:latin typeface="微软雅黑" panose="020B0503020204020204" pitchFamily="34" charset="-122"/>
                </a:rPr>
                <a:t>缓存到</a:t>
              </a:r>
              <a:r>
                <a:rPr lang="en-US" altLang="zh-CN" sz="2000" spc="300" dirty="0">
                  <a:solidFill>
                    <a:schemeClr val="accent4">
                      <a:lumMod val="60000"/>
                      <a:lumOff val="40000"/>
                    </a:schemeClr>
                  </a:solidFill>
                  <a:latin typeface="微软雅黑" panose="020B0503020204020204" pitchFamily="34" charset="-122"/>
                </a:rPr>
                <a:t>Cache</a:t>
              </a:r>
              <a:r>
                <a:rPr lang="zh-CN" altLang="en-US" sz="2000" spc="300" dirty="0">
                  <a:solidFill>
                    <a:srgbClr val="000000">
                      <a:lumMod val="85000"/>
                      <a:lumOff val="15000"/>
                    </a:srgbClr>
                  </a:solidFill>
                  <a:latin typeface="微软雅黑" panose="020B0503020204020204" pitchFamily="34" charset="-122"/>
                </a:rPr>
                <a:t>，以此为</a:t>
              </a:r>
              <a:r>
                <a:rPr lang="zh-CN" altLang="en-US" sz="2000" spc="300" dirty="0">
                  <a:solidFill>
                    <a:schemeClr val="accent4">
                      <a:lumMod val="60000"/>
                      <a:lumOff val="40000"/>
                    </a:schemeClr>
                  </a:solidFill>
                  <a:latin typeface="微软雅黑" panose="020B0503020204020204" pitchFamily="34" charset="-122"/>
                </a:rPr>
                <a:t>索引访问数组</a:t>
              </a:r>
              <a:r>
                <a:rPr lang="zh-CN" altLang="en-US" sz="2000" spc="300" dirty="0">
                  <a:solidFill>
                    <a:srgbClr val="000000">
                      <a:lumMod val="85000"/>
                      <a:lumOff val="15000"/>
                    </a:srgbClr>
                  </a:solidFill>
                  <a:latin typeface="微软雅黑" panose="020B0503020204020204" pitchFamily="34" charset="-122"/>
                </a:rPr>
                <a:t>。虽然</a:t>
              </a:r>
              <a:r>
                <a:rPr lang="en-US" altLang="zh-CN" sz="2000" spc="300" dirty="0">
                  <a:solidFill>
                    <a:srgbClr val="000000">
                      <a:lumMod val="85000"/>
                      <a:lumOff val="15000"/>
                    </a:srgbClr>
                  </a:solidFill>
                  <a:latin typeface="微软雅黑" panose="020B0503020204020204" pitchFamily="34" charset="-122"/>
                </a:rPr>
                <a:t>CPU</a:t>
              </a:r>
              <a:r>
                <a:rPr lang="zh-CN" altLang="en-US" sz="2000" spc="300" dirty="0">
                  <a:solidFill>
                    <a:srgbClr val="000000">
                      <a:lumMod val="85000"/>
                      <a:lumOff val="15000"/>
                    </a:srgbClr>
                  </a:solidFill>
                  <a:latin typeface="微软雅黑" panose="020B0503020204020204" pitchFamily="34" charset="-122"/>
                </a:rPr>
                <a:t>最终会检测出异常访问，并回滚到指令执行之前的状态，但是乱序执行对</a:t>
              </a:r>
              <a:r>
                <a:rPr lang="en-US" altLang="zh-CN" sz="2000" spc="300" dirty="0">
                  <a:solidFill>
                    <a:srgbClr val="000000">
                      <a:lumMod val="85000"/>
                      <a:lumOff val="15000"/>
                    </a:srgbClr>
                  </a:solidFill>
                  <a:latin typeface="微软雅黑" panose="020B0503020204020204" pitchFamily="34" charset="-122"/>
                </a:rPr>
                <a:t>Cache</a:t>
              </a:r>
              <a:r>
                <a:rPr lang="zh-CN" altLang="en-US" sz="2000" spc="300" dirty="0">
                  <a:solidFill>
                    <a:srgbClr val="000000">
                      <a:lumMod val="85000"/>
                      <a:lumOff val="15000"/>
                    </a:srgbClr>
                  </a:solidFill>
                  <a:latin typeface="微软雅黑" panose="020B0503020204020204" pitchFamily="34" charset="-122"/>
                </a:rPr>
                <a:t>的影响不会被消除</a:t>
              </a:r>
              <a:endParaRPr lang="en-US" altLang="zh-CN" sz="2000" spc="300" dirty="0">
                <a:latin typeface="微软雅黑" panose="020B0503020204020204" pitchFamily="34" charset="-122"/>
                <a:ea typeface="微软雅黑" panose="020B0503020204020204" pitchFamily="34" charset="-122"/>
              </a:endParaRPr>
            </a:p>
          </p:txBody>
        </p:sp>
      </p:grpSp>
      <p:graphicFrame>
        <p:nvGraphicFramePr>
          <p:cNvPr id="17" name="表格 51">
            <a:extLst>
              <a:ext uri="{FF2B5EF4-FFF2-40B4-BE49-F238E27FC236}">
                <a16:creationId xmlns:a16="http://schemas.microsoft.com/office/drawing/2014/main" id="{A19B11B7-914E-44D8-A5F9-5EB6D2BD9906}"/>
              </a:ext>
            </a:extLst>
          </p:cNvPr>
          <p:cNvGraphicFramePr>
            <a:graphicFrameLocks noGrp="1"/>
          </p:cNvGraphicFramePr>
          <p:nvPr>
            <p:extLst>
              <p:ext uri="{D42A27DB-BD31-4B8C-83A1-F6EECF244321}">
                <p14:modId xmlns:p14="http://schemas.microsoft.com/office/powerpoint/2010/main" val="148584824"/>
              </p:ext>
            </p:extLst>
          </p:nvPr>
        </p:nvGraphicFramePr>
        <p:xfrm>
          <a:off x="801385" y="3429000"/>
          <a:ext cx="10798140" cy="2072640"/>
        </p:xfrm>
        <a:graphic>
          <a:graphicData uri="http://schemas.openxmlformats.org/drawingml/2006/table">
            <a:tbl>
              <a:tblPr firstRow="1" bandRow="1">
                <a:tableStyleId>{5C22544A-7EE6-4342-B048-85BDC9FD1C3A}</a:tableStyleId>
              </a:tblPr>
              <a:tblGrid>
                <a:gridCol w="10798140">
                  <a:extLst>
                    <a:ext uri="{9D8B030D-6E8A-4147-A177-3AD203B41FA5}">
                      <a16:colId xmlns:a16="http://schemas.microsoft.com/office/drawing/2014/main" val="812995745"/>
                    </a:ext>
                  </a:extLst>
                </a:gridCol>
              </a:tblGrid>
              <a:tr h="1229274">
                <a:tc>
                  <a:txBody>
                    <a:bodyPr/>
                    <a:lstStyle/>
                    <a:p>
                      <a:pPr>
                        <a:spcBef>
                          <a:spcPts val="600"/>
                        </a:spcBef>
                        <a:spcAft>
                          <a:spcPts val="600"/>
                        </a:spcAft>
                      </a:pPr>
                      <a:r>
                        <a:rPr lang="en-US" altLang="zh-CN" b="1" i="0" dirty="0">
                          <a:solidFill>
                            <a:schemeClr val="tx1"/>
                          </a:solidFill>
                          <a:latin typeface="Times New Roman" panose="02020603050405020304" pitchFamily="18" charset="0"/>
                          <a:cs typeface="Times New Roman" panose="02020603050405020304" pitchFamily="18" charset="0"/>
                        </a:rPr>
                        <a:t>1.  void meltdown (uint8_t  *oracle, uint8_t *secret_ </a:t>
                      </a:r>
                      <a:r>
                        <a:rPr lang="en-US" altLang="zh-CN" b="1" i="0" dirty="0" err="1">
                          <a:solidFill>
                            <a:schemeClr val="tx1"/>
                          </a:solidFill>
                          <a:latin typeface="Times New Roman" panose="02020603050405020304" pitchFamily="18" charset="0"/>
                          <a:cs typeface="Times New Roman" panose="02020603050405020304" pitchFamily="18" charset="0"/>
                        </a:rPr>
                        <a:t>ptr</a:t>
                      </a:r>
                      <a:r>
                        <a:rPr lang="en-US" altLang="zh-CN" b="1" i="0" dirty="0">
                          <a:solidFill>
                            <a:schemeClr val="tx1"/>
                          </a:solidFill>
                          <a:latin typeface="Times New Roman" panose="02020603050405020304" pitchFamily="18" charset="0"/>
                          <a:cs typeface="Times New Roman" panose="02020603050405020304" pitchFamily="18" charset="0"/>
                        </a:rPr>
                        <a:t>){</a:t>
                      </a:r>
                    </a:p>
                    <a:p>
                      <a:pPr>
                        <a:spcBef>
                          <a:spcPts val="600"/>
                        </a:spcBef>
                        <a:spcAft>
                          <a:spcPts val="600"/>
                        </a:spcAft>
                      </a:pPr>
                      <a:r>
                        <a:rPr lang="en-US" altLang="zh-CN" b="1" i="0" dirty="0">
                          <a:solidFill>
                            <a:schemeClr val="tx1"/>
                          </a:solidFill>
                          <a:latin typeface="Times New Roman" panose="02020603050405020304" pitchFamily="18" charset="0"/>
                          <a:cs typeface="Times New Roman" panose="02020603050405020304" pitchFamily="18" charset="0"/>
                        </a:rPr>
                        <a:t>2.  </a:t>
                      </a:r>
                      <a:r>
                        <a:rPr lang="en-US" altLang="zh-CN" i="0" dirty="0">
                          <a:solidFill>
                            <a:schemeClr val="tx1"/>
                          </a:solidFill>
                          <a:latin typeface="Times New Roman" panose="02020603050405020304" pitchFamily="18" charset="0"/>
                          <a:cs typeface="Times New Roman" panose="02020603050405020304" pitchFamily="18" charset="0"/>
                        </a:rPr>
                        <a:t>uint64_t secret = * (</a:t>
                      </a:r>
                      <a:r>
                        <a:rPr lang="en-US" altLang="zh-CN" i="0" dirty="0" err="1">
                          <a:solidFill>
                            <a:schemeClr val="tx1"/>
                          </a:solidFill>
                          <a:latin typeface="Times New Roman" panose="02020603050405020304" pitchFamily="18" charset="0"/>
                          <a:cs typeface="Times New Roman" panose="02020603050405020304" pitchFamily="18" charset="0"/>
                        </a:rPr>
                        <a:t>secret_ptr</a:t>
                      </a:r>
                      <a:r>
                        <a:rPr lang="en-US" altLang="zh-CN" i="0" dirty="0">
                          <a:solidFill>
                            <a:schemeClr val="tx1"/>
                          </a:solidFill>
                          <a:latin typeface="Times New Roman" panose="02020603050405020304" pitchFamily="18" charset="0"/>
                          <a:cs typeface="Times New Roman" panose="02020603050405020304" pitchFamily="18" charset="0"/>
                        </a:rPr>
                        <a:t>);  //</a:t>
                      </a:r>
                      <a:r>
                        <a:rPr lang="en-US" altLang="zh-CN" i="0" dirty="0" err="1">
                          <a:solidFill>
                            <a:schemeClr val="tx1"/>
                          </a:solidFill>
                          <a:latin typeface="Times New Roman" panose="02020603050405020304" pitchFamily="18" charset="0"/>
                          <a:cs typeface="Times New Roman" panose="02020603050405020304" pitchFamily="18" charset="0"/>
                        </a:rPr>
                        <a:t>secret_ptr</a:t>
                      </a:r>
                      <a:r>
                        <a:rPr lang="en-US" altLang="zh-CN" i="0" dirty="0">
                          <a:solidFill>
                            <a:schemeClr val="tx1"/>
                          </a:solidFill>
                          <a:latin typeface="Times New Roman" panose="02020603050405020304" pitchFamily="18" charset="0"/>
                          <a:cs typeface="Times New Roman" panose="02020603050405020304" pitchFamily="18" charset="0"/>
                        </a:rPr>
                        <a:t> </a:t>
                      </a:r>
                      <a:r>
                        <a:rPr lang="zh-CN" altLang="en-US" i="0" dirty="0">
                          <a:solidFill>
                            <a:schemeClr val="tx1"/>
                          </a:solidFill>
                          <a:latin typeface="Times New Roman" panose="02020603050405020304" pitchFamily="18" charset="0"/>
                          <a:cs typeface="Times New Roman" panose="02020603050405020304" pitchFamily="18" charset="0"/>
                        </a:rPr>
                        <a:t>是秘密信息的地址，</a:t>
                      </a:r>
                      <a:r>
                        <a:rPr lang="zh-CN" altLang="en-US" i="0" dirty="0">
                          <a:solidFill>
                            <a:schemeClr val="accent4">
                              <a:lumMod val="60000"/>
                              <a:lumOff val="40000"/>
                            </a:schemeClr>
                          </a:solidFill>
                          <a:latin typeface="Times New Roman" panose="02020603050405020304" pitchFamily="18" charset="0"/>
                          <a:cs typeface="Times New Roman" panose="02020603050405020304" pitchFamily="18" charset="0"/>
                        </a:rPr>
                        <a:t>非法操作</a:t>
                      </a:r>
                      <a:endParaRPr lang="en-US" altLang="zh-CN" i="1" dirty="0">
                        <a:solidFill>
                          <a:schemeClr val="accent4">
                            <a:lumMod val="60000"/>
                            <a:lumOff val="40000"/>
                          </a:schemeClr>
                        </a:solidFill>
                        <a:latin typeface="Times New Roman" panose="02020603050405020304" pitchFamily="18" charset="0"/>
                        <a:cs typeface="Times New Roman" panose="02020603050405020304" pitchFamily="18" charset="0"/>
                      </a:endParaRPr>
                    </a:p>
                    <a:p>
                      <a:pPr marL="0" indent="0">
                        <a:spcBef>
                          <a:spcPts val="600"/>
                        </a:spcBef>
                        <a:spcAft>
                          <a:spcPts val="600"/>
                        </a:spcAft>
                        <a:buNone/>
                      </a:pPr>
                      <a:r>
                        <a:rPr lang="en-US" altLang="zh-CN" b="1" i="0" dirty="0">
                          <a:solidFill>
                            <a:schemeClr val="tx1"/>
                          </a:solidFill>
                          <a:latin typeface="Times New Roman" panose="02020603050405020304" pitchFamily="18" charset="0"/>
                          <a:cs typeface="Times New Roman" panose="02020603050405020304" pitchFamily="18" charset="0"/>
                        </a:rPr>
                        <a:t>3.  secret = secret*4096;</a:t>
                      </a:r>
                    </a:p>
                    <a:p>
                      <a:pPr marL="0" indent="0">
                        <a:spcBef>
                          <a:spcPts val="600"/>
                        </a:spcBef>
                        <a:spcAft>
                          <a:spcPts val="600"/>
                        </a:spcAft>
                        <a:buNone/>
                      </a:pPr>
                      <a:r>
                        <a:rPr lang="en-US" altLang="zh-CN" b="1" i="0" dirty="0">
                          <a:solidFill>
                            <a:schemeClr val="tx1"/>
                          </a:solidFill>
                          <a:latin typeface="Times New Roman" panose="02020603050405020304" pitchFamily="18" charset="0"/>
                          <a:cs typeface="Times New Roman" panose="02020603050405020304" pitchFamily="18" charset="0"/>
                        </a:rPr>
                        <a:t>4. uint64_</a:t>
                      </a:r>
                      <a:r>
                        <a:rPr lang="en-US" altLang="zh-CN" b="1" i="0">
                          <a:solidFill>
                            <a:schemeClr val="tx1"/>
                          </a:solidFill>
                          <a:latin typeface="Times New Roman" panose="02020603050405020304" pitchFamily="18" charset="0"/>
                          <a:cs typeface="Times New Roman" panose="02020603050405020304" pitchFamily="18" charset="0"/>
                        </a:rPr>
                        <a:t>t y= </a:t>
                      </a:r>
                      <a:r>
                        <a:rPr lang="en-US" altLang="zh-CN" b="1" i="0" dirty="0">
                          <a:solidFill>
                            <a:schemeClr val="tx1"/>
                          </a:solidFill>
                          <a:latin typeface="Times New Roman" panose="02020603050405020304" pitchFamily="18" charset="0"/>
                          <a:cs typeface="Times New Roman" panose="02020603050405020304" pitchFamily="18" charset="0"/>
                        </a:rPr>
                        <a:t>oracle [secret]; //oracle </a:t>
                      </a:r>
                      <a:r>
                        <a:rPr lang="zh-CN" altLang="en-US" b="1" i="0" dirty="0">
                          <a:solidFill>
                            <a:schemeClr val="tx1"/>
                          </a:solidFill>
                          <a:latin typeface="Times New Roman" panose="02020603050405020304" pitchFamily="18" charset="0"/>
                          <a:cs typeface="Times New Roman" panose="02020603050405020304" pitchFamily="18" charset="0"/>
                        </a:rPr>
                        <a:t>为用户空间的数组，</a:t>
                      </a:r>
                      <a:r>
                        <a:rPr lang="zh-CN" altLang="en-US" b="1" i="0" dirty="0">
                          <a:solidFill>
                            <a:schemeClr val="accent4">
                              <a:lumMod val="60000"/>
                              <a:lumOff val="40000"/>
                            </a:schemeClr>
                          </a:solidFill>
                          <a:latin typeface="Times New Roman" panose="02020603050405020304" pitchFamily="18" charset="0"/>
                          <a:cs typeface="Times New Roman" panose="02020603050405020304" pitchFamily="18" charset="0"/>
                        </a:rPr>
                        <a:t>合法操作</a:t>
                      </a:r>
                      <a:endParaRPr lang="en-US" altLang="zh-CN" b="1" i="0" dirty="0">
                        <a:solidFill>
                          <a:schemeClr val="accent4">
                            <a:lumMod val="60000"/>
                            <a:lumOff val="40000"/>
                          </a:schemeClr>
                        </a:solidFill>
                        <a:latin typeface="Times New Roman" panose="02020603050405020304" pitchFamily="18" charset="0"/>
                        <a:cs typeface="Times New Roman" panose="02020603050405020304" pitchFamily="18" charset="0"/>
                      </a:endParaRPr>
                    </a:p>
                    <a:p>
                      <a:pPr marL="0" indent="0">
                        <a:spcBef>
                          <a:spcPts val="600"/>
                        </a:spcBef>
                        <a:spcAft>
                          <a:spcPts val="600"/>
                        </a:spcAft>
                        <a:buNone/>
                      </a:pPr>
                      <a:r>
                        <a:rPr lang="en-US" altLang="zh-CN" b="1" i="0" dirty="0">
                          <a:solidFill>
                            <a:schemeClr val="tx1"/>
                          </a:solidFill>
                          <a:latin typeface="Times New Roman" panose="02020603050405020304" pitchFamily="18" charset="0"/>
                          <a:cs typeface="Times New Roman" panose="02020603050405020304" pitchFamily="18" charset="0"/>
                        </a:rPr>
                        <a:t>5. }</a:t>
                      </a:r>
                      <a:endParaRPr lang="en-US" altLang="zh-CN" i="0" dirty="0">
                        <a:solidFill>
                          <a:schemeClr val="tx1"/>
                        </a:solidFill>
                        <a:latin typeface="Times New Roman" panose="02020603050405020304" pitchFamily="18" charset="0"/>
                        <a:cs typeface="Times New Roman" panose="02020603050405020304" pitchFamily="18" charset="0"/>
                      </a:endParaRPr>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6308535"/>
                  </a:ext>
                </a:extLst>
              </a:tr>
            </a:tbl>
          </a:graphicData>
        </a:graphic>
      </p:graphicFrame>
      <p:grpSp>
        <p:nvGrpSpPr>
          <p:cNvPr id="20" name="组合 19">
            <a:extLst>
              <a:ext uri="{FF2B5EF4-FFF2-40B4-BE49-F238E27FC236}">
                <a16:creationId xmlns:a16="http://schemas.microsoft.com/office/drawing/2014/main" id="{2A9C001F-5AE8-4FD0-9B9A-CF3538607D86}"/>
              </a:ext>
            </a:extLst>
          </p:cNvPr>
          <p:cNvGrpSpPr/>
          <p:nvPr/>
        </p:nvGrpSpPr>
        <p:grpSpPr>
          <a:xfrm>
            <a:off x="1057939" y="4666694"/>
            <a:ext cx="9605895" cy="446763"/>
            <a:chOff x="1057939" y="4666694"/>
            <a:chExt cx="9605895" cy="446763"/>
          </a:xfrm>
        </p:grpSpPr>
        <p:sp>
          <p:nvSpPr>
            <p:cNvPr id="18" name="íšļîďé">
              <a:hlinkClick r:id="" action="ppaction://noaction"/>
              <a:extLst>
                <a:ext uri="{FF2B5EF4-FFF2-40B4-BE49-F238E27FC236}">
                  <a16:creationId xmlns:a16="http://schemas.microsoft.com/office/drawing/2014/main" id="{B953C31E-DBDA-4834-A5D0-C7744EA9CC85}"/>
                </a:ext>
              </a:extLst>
            </p:cNvPr>
            <p:cNvSpPr/>
            <p:nvPr/>
          </p:nvSpPr>
          <p:spPr>
            <a:xfrm>
              <a:off x="7661201" y="4666694"/>
              <a:ext cx="3002633" cy="446763"/>
            </a:xfrm>
            <a:prstGeom prst="rect">
              <a:avLst/>
            </a:prstGeom>
          </p:spPr>
          <p:txBody>
            <a:bodyPr wrap="square" anchor="ctr" anchorCtr="0">
              <a:normAutofit/>
            </a:bodyPr>
            <a:lstStyle/>
            <a:p>
              <a:pPr lvl="0"/>
              <a:r>
                <a:rPr lang="en-US" altLang="zh-CN" sz="2000" b="1" spc="100" dirty="0" err="1">
                  <a:solidFill>
                    <a:schemeClr val="accent4">
                      <a:lumMod val="60000"/>
                      <a:lumOff val="40000"/>
                    </a:schemeClr>
                  </a:solidFill>
                </a:rPr>
                <a:t>Flush+reload</a:t>
              </a:r>
              <a:endParaRPr lang="zh-CN" altLang="en-US" sz="2000" b="1" spc="100" dirty="0">
                <a:solidFill>
                  <a:schemeClr val="accent4">
                    <a:lumMod val="60000"/>
                    <a:lumOff val="40000"/>
                  </a:schemeClr>
                </a:solidFill>
              </a:endParaRPr>
            </a:p>
          </p:txBody>
        </p:sp>
        <p:sp>
          <p:nvSpPr>
            <p:cNvPr id="19" name="矩形 18">
              <a:extLst>
                <a:ext uri="{FF2B5EF4-FFF2-40B4-BE49-F238E27FC236}">
                  <a16:creationId xmlns:a16="http://schemas.microsoft.com/office/drawing/2014/main" id="{2610C84C-72B4-4A07-B2BD-2A7328C89B33}"/>
                </a:ext>
              </a:extLst>
            </p:cNvPr>
            <p:cNvSpPr/>
            <p:nvPr/>
          </p:nvSpPr>
          <p:spPr>
            <a:xfrm>
              <a:off x="1057939" y="4702160"/>
              <a:ext cx="6603262" cy="375829"/>
            </a:xfrm>
            <a:prstGeom prst="rect">
              <a:avLst/>
            </a:prstGeom>
            <a:noFill/>
            <a:ln w="38100" cap="flat" cmpd="sng" algn="ctr">
              <a:solidFill>
                <a:schemeClr val="accent4">
                  <a:lumMod val="60000"/>
                  <a:lumOff val="40000"/>
                </a:schemeClr>
              </a:solid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grpSp>
      <p:sp>
        <p:nvSpPr>
          <p:cNvPr id="10" name="动作按钮: 后退或前一项 9">
            <a:hlinkClick r:id="" action="ppaction://hlinkshowjump?jump=lastslideviewed" highlightClick="1"/>
            <a:extLst>
              <a:ext uri="{FF2B5EF4-FFF2-40B4-BE49-F238E27FC236}">
                <a16:creationId xmlns:a16="http://schemas.microsoft.com/office/drawing/2014/main" id="{6D4FA28C-20AC-4745-B6C4-F8C402CBF029}"/>
              </a:ext>
            </a:extLst>
          </p:cNvPr>
          <p:cNvSpPr/>
          <p:nvPr/>
        </p:nvSpPr>
        <p:spPr>
          <a:xfrm>
            <a:off x="11525599" y="5676752"/>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45395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par>
                          <p:cTn id="12" fill="hold">
                            <p:stCondLst>
                              <p:cond delay="0"/>
                            </p:stCondLst>
                            <p:childTnLst>
                              <p:par>
                                <p:cTn id="13" presetID="26" presetClass="emph" presetSubtype="0" repeatCount="3000" fill="hold" nodeType="afterEffect">
                                  <p:stCondLst>
                                    <p:cond delay="0"/>
                                  </p:stCondLst>
                                  <p:childTnLst>
                                    <p:animEffect transition="out" filter="fade">
                                      <p:cBhvr>
                                        <p:cTn id="14" dur="500" tmFilter="0, 0; .2, .5; .8, .5; 1, 0"/>
                                        <p:tgtEl>
                                          <p:spTgt spid="20"/>
                                        </p:tgtEl>
                                      </p:cBhvr>
                                    </p:animEffect>
                                    <p:animScale>
                                      <p:cBhvr>
                                        <p:cTn id="15"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547220" y="1381942"/>
            <a:ext cx="4425580" cy="4755333"/>
            <a:chOff x="6909170" y="1553392"/>
            <a:chExt cx="4425580" cy="4755333"/>
          </a:xfrm>
        </p:grpSpPr>
        <p:sp>
          <p:nvSpPr>
            <p:cNvPr id="34" name="文本占位符 11"/>
            <p:cNvSpPr txBox="1"/>
            <p:nvPr/>
          </p:nvSpPr>
          <p:spPr>
            <a:xfrm>
              <a:off x="6909170" y="4034115"/>
              <a:ext cx="4425580"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Summary and Homework</a:t>
              </a:r>
              <a:endParaRPr lang="zh-CN" altLang="en-US" sz="2800" dirty="0">
                <a:solidFill>
                  <a:schemeClr val="bg2">
                    <a:lumMod val="75000"/>
                  </a:schemeClr>
                </a:solidFill>
                <a:cs typeface="+mn-ea"/>
                <a:sym typeface="+mn-lt"/>
              </a:endParaRPr>
            </a:p>
          </p:txBody>
        </p:sp>
        <p:sp>
          <p:nvSpPr>
            <p:cNvPr id="3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总结与作业</a:t>
              </a:r>
            </a:p>
          </p:txBody>
        </p:sp>
        <p:sp>
          <p:nvSpPr>
            <p:cNvPr id="38" name="books-group_25777"/>
            <p:cNvSpPr>
              <a:spLocks noChangeAspect="1"/>
            </p:cNvSpPr>
            <p:nvPr/>
          </p:nvSpPr>
          <p:spPr bwMode="auto">
            <a:xfrm>
              <a:off x="8294905" y="1553392"/>
              <a:ext cx="1419262" cy="1018642"/>
            </a:xfrm>
            <a:custGeom>
              <a:avLst/>
              <a:gdLst>
                <a:gd name="T0" fmla="*/ 520 w 3958"/>
                <a:gd name="T1" fmla="*/ 1816 h 2845"/>
                <a:gd name="T2" fmla="*/ 600 w 3958"/>
                <a:gd name="T3" fmla="*/ 1832 h 2845"/>
                <a:gd name="T4" fmla="*/ 1800 w 3958"/>
                <a:gd name="T5" fmla="*/ 1326 h 2845"/>
                <a:gd name="T6" fmla="*/ 894 w 3958"/>
                <a:gd name="T7" fmla="*/ 1890 h 2845"/>
                <a:gd name="T8" fmla="*/ 860 w 3958"/>
                <a:gd name="T9" fmla="*/ 1952 h 2845"/>
                <a:gd name="T10" fmla="*/ 860 w 3958"/>
                <a:gd name="T11" fmla="*/ 2463 h 2845"/>
                <a:gd name="T12" fmla="*/ 901 w 3958"/>
                <a:gd name="T13" fmla="*/ 2713 h 2845"/>
                <a:gd name="T14" fmla="*/ 1060 w 3958"/>
                <a:gd name="T15" fmla="*/ 2837 h 2845"/>
                <a:gd name="T16" fmla="*/ 1198 w 3958"/>
                <a:gd name="T17" fmla="*/ 2771 h 2845"/>
                <a:gd name="T18" fmla="*/ 1371 w 3958"/>
                <a:gd name="T19" fmla="*/ 2603 h 2845"/>
                <a:gd name="T20" fmla="*/ 1624 w 3958"/>
                <a:gd name="T21" fmla="*/ 2779 h 2845"/>
                <a:gd name="T22" fmla="*/ 1844 w 3958"/>
                <a:gd name="T23" fmla="*/ 2845 h 2845"/>
                <a:gd name="T24" fmla="*/ 2296 w 3958"/>
                <a:gd name="T25" fmla="*/ 2591 h 2845"/>
                <a:gd name="T26" fmla="*/ 3851 w 3958"/>
                <a:gd name="T27" fmla="*/ 396 h 2845"/>
                <a:gd name="T28" fmla="*/ 3920 w 3958"/>
                <a:gd name="T29" fmla="*/ 95 h 2845"/>
                <a:gd name="T30" fmla="*/ 3730 w 3958"/>
                <a:gd name="T31" fmla="*/ 0 h 2845"/>
                <a:gd name="T32" fmla="*/ 3592 w 3958"/>
                <a:gd name="T33" fmla="*/ 20 h 2845"/>
                <a:gd name="T34" fmla="*/ 307 w 3958"/>
                <a:gd name="T35" fmla="*/ 859 h 2845"/>
                <a:gd name="T36" fmla="*/ 31 w 3958"/>
                <a:gd name="T37" fmla="*/ 1089 h 2845"/>
                <a:gd name="T38" fmla="*/ 146 w 3958"/>
                <a:gd name="T39" fmla="*/ 1429 h 2845"/>
                <a:gd name="T40" fmla="*/ 520 w 3958"/>
                <a:gd name="T41" fmla="*/ 1816 h 2845"/>
                <a:gd name="T42" fmla="*/ 171 w 3958"/>
                <a:gd name="T43" fmla="*/ 1128 h 2845"/>
                <a:gd name="T44" fmla="*/ 343 w 3958"/>
                <a:gd name="T45" fmla="*/ 1000 h 2845"/>
                <a:gd name="T46" fmla="*/ 3628 w 3958"/>
                <a:gd name="T47" fmla="*/ 160 h 2845"/>
                <a:gd name="T48" fmla="*/ 3791 w 3958"/>
                <a:gd name="T49" fmla="*/ 162 h 2845"/>
                <a:gd name="T50" fmla="*/ 3733 w 3958"/>
                <a:gd name="T51" fmla="*/ 312 h 2845"/>
                <a:gd name="T52" fmla="*/ 2177 w 3958"/>
                <a:gd name="T53" fmla="*/ 2507 h 2845"/>
                <a:gd name="T54" fmla="*/ 1844 w 3958"/>
                <a:gd name="T55" fmla="*/ 2700 h 2845"/>
                <a:gd name="T56" fmla="*/ 1707 w 3958"/>
                <a:gd name="T57" fmla="*/ 2659 h 2845"/>
                <a:gd name="T58" fmla="*/ 1404 w 3958"/>
                <a:gd name="T59" fmla="*/ 2450 h 2845"/>
                <a:gd name="T60" fmla="*/ 1363 w 3958"/>
                <a:gd name="T61" fmla="*/ 2437 h 2845"/>
                <a:gd name="T62" fmla="*/ 1312 w 3958"/>
                <a:gd name="T63" fmla="*/ 2458 h 2845"/>
                <a:gd name="T64" fmla="*/ 1097 w 3958"/>
                <a:gd name="T65" fmla="*/ 2667 h 2845"/>
                <a:gd name="T66" fmla="*/ 1060 w 3958"/>
                <a:gd name="T67" fmla="*/ 2692 h 2845"/>
                <a:gd name="T68" fmla="*/ 1005 w 3958"/>
                <a:gd name="T69" fmla="*/ 2463 h 2845"/>
                <a:gd name="T70" fmla="*/ 1005 w 3958"/>
                <a:gd name="T71" fmla="*/ 1992 h 2845"/>
                <a:gd name="T72" fmla="*/ 2656 w 3958"/>
                <a:gd name="T73" fmla="*/ 963 h 2845"/>
                <a:gd name="T74" fmla="*/ 2682 w 3958"/>
                <a:gd name="T75" fmla="*/ 868 h 2845"/>
                <a:gd name="T76" fmla="*/ 2590 w 3958"/>
                <a:gd name="T77" fmla="*/ 835 h 2845"/>
                <a:gd name="T78" fmla="*/ 590 w 3958"/>
                <a:gd name="T79" fmla="*/ 1679 h 2845"/>
                <a:gd name="T80" fmla="*/ 250 w 3958"/>
                <a:gd name="T81" fmla="*/ 1328 h 2845"/>
                <a:gd name="T82" fmla="*/ 171 w 3958"/>
                <a:gd name="T83" fmla="*/ 1128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58" h="2845">
                  <a:moveTo>
                    <a:pt x="520" y="1816"/>
                  </a:moveTo>
                  <a:cubicBezTo>
                    <a:pt x="541" y="1837"/>
                    <a:pt x="573" y="1844"/>
                    <a:pt x="600" y="1832"/>
                  </a:cubicBezTo>
                  <a:lnTo>
                    <a:pt x="1800" y="1326"/>
                  </a:lnTo>
                  <a:lnTo>
                    <a:pt x="894" y="1890"/>
                  </a:lnTo>
                  <a:cubicBezTo>
                    <a:pt x="873" y="1903"/>
                    <a:pt x="860" y="1926"/>
                    <a:pt x="860" y="1952"/>
                  </a:cubicBezTo>
                  <a:lnTo>
                    <a:pt x="860" y="2463"/>
                  </a:lnTo>
                  <a:cubicBezTo>
                    <a:pt x="860" y="2564"/>
                    <a:pt x="874" y="2651"/>
                    <a:pt x="901" y="2713"/>
                  </a:cubicBezTo>
                  <a:cubicBezTo>
                    <a:pt x="948" y="2821"/>
                    <a:pt x="1020" y="2837"/>
                    <a:pt x="1060" y="2837"/>
                  </a:cubicBezTo>
                  <a:cubicBezTo>
                    <a:pt x="1107" y="2837"/>
                    <a:pt x="1153" y="2815"/>
                    <a:pt x="1198" y="2771"/>
                  </a:cubicBezTo>
                  <a:lnTo>
                    <a:pt x="1371" y="2603"/>
                  </a:lnTo>
                  <a:lnTo>
                    <a:pt x="1624" y="2779"/>
                  </a:lnTo>
                  <a:cubicBezTo>
                    <a:pt x="1687" y="2822"/>
                    <a:pt x="1763" y="2845"/>
                    <a:pt x="1844" y="2845"/>
                  </a:cubicBezTo>
                  <a:cubicBezTo>
                    <a:pt x="2011" y="2845"/>
                    <a:pt x="2184" y="2748"/>
                    <a:pt x="2296" y="2591"/>
                  </a:cubicBezTo>
                  <a:lnTo>
                    <a:pt x="3851" y="396"/>
                  </a:lnTo>
                  <a:cubicBezTo>
                    <a:pt x="3958" y="245"/>
                    <a:pt x="3948" y="149"/>
                    <a:pt x="3920" y="95"/>
                  </a:cubicBezTo>
                  <a:cubicBezTo>
                    <a:pt x="3901" y="60"/>
                    <a:pt x="3852" y="0"/>
                    <a:pt x="3730" y="0"/>
                  </a:cubicBezTo>
                  <a:cubicBezTo>
                    <a:pt x="3689" y="0"/>
                    <a:pt x="3643" y="7"/>
                    <a:pt x="3592" y="20"/>
                  </a:cubicBezTo>
                  <a:lnTo>
                    <a:pt x="307" y="859"/>
                  </a:lnTo>
                  <a:cubicBezTo>
                    <a:pt x="161" y="896"/>
                    <a:pt x="63" y="978"/>
                    <a:pt x="31" y="1089"/>
                  </a:cubicBezTo>
                  <a:cubicBezTo>
                    <a:pt x="0" y="1200"/>
                    <a:pt x="41" y="1320"/>
                    <a:pt x="146" y="1429"/>
                  </a:cubicBezTo>
                  <a:lnTo>
                    <a:pt x="520" y="1816"/>
                  </a:lnTo>
                  <a:close/>
                  <a:moveTo>
                    <a:pt x="171" y="1128"/>
                  </a:moveTo>
                  <a:cubicBezTo>
                    <a:pt x="188" y="1069"/>
                    <a:pt x="249" y="1024"/>
                    <a:pt x="343" y="1000"/>
                  </a:cubicBezTo>
                  <a:lnTo>
                    <a:pt x="3628" y="160"/>
                  </a:lnTo>
                  <a:cubicBezTo>
                    <a:pt x="3716" y="138"/>
                    <a:pt x="3783" y="147"/>
                    <a:pt x="3791" y="162"/>
                  </a:cubicBezTo>
                  <a:cubicBezTo>
                    <a:pt x="3798" y="175"/>
                    <a:pt x="3795" y="224"/>
                    <a:pt x="3733" y="312"/>
                  </a:cubicBezTo>
                  <a:lnTo>
                    <a:pt x="2177" y="2507"/>
                  </a:lnTo>
                  <a:cubicBezTo>
                    <a:pt x="2093" y="2626"/>
                    <a:pt x="1965" y="2700"/>
                    <a:pt x="1844" y="2700"/>
                  </a:cubicBezTo>
                  <a:cubicBezTo>
                    <a:pt x="1792" y="2700"/>
                    <a:pt x="1746" y="2687"/>
                    <a:pt x="1707" y="2659"/>
                  </a:cubicBezTo>
                  <a:lnTo>
                    <a:pt x="1404" y="2450"/>
                  </a:lnTo>
                  <a:cubicBezTo>
                    <a:pt x="1392" y="2441"/>
                    <a:pt x="1377" y="2437"/>
                    <a:pt x="1363" y="2437"/>
                  </a:cubicBezTo>
                  <a:cubicBezTo>
                    <a:pt x="1345" y="2437"/>
                    <a:pt x="1326" y="2444"/>
                    <a:pt x="1312" y="2458"/>
                  </a:cubicBezTo>
                  <a:lnTo>
                    <a:pt x="1097" y="2667"/>
                  </a:lnTo>
                  <a:cubicBezTo>
                    <a:pt x="1072" y="2691"/>
                    <a:pt x="1060" y="2691"/>
                    <a:pt x="1060" y="2692"/>
                  </a:cubicBezTo>
                  <a:cubicBezTo>
                    <a:pt x="1046" y="2687"/>
                    <a:pt x="1005" y="2623"/>
                    <a:pt x="1005" y="2463"/>
                  </a:cubicBezTo>
                  <a:lnTo>
                    <a:pt x="1005" y="1992"/>
                  </a:lnTo>
                  <a:lnTo>
                    <a:pt x="2656" y="963"/>
                  </a:lnTo>
                  <a:cubicBezTo>
                    <a:pt x="2688" y="943"/>
                    <a:pt x="2700" y="902"/>
                    <a:pt x="2682" y="868"/>
                  </a:cubicBezTo>
                  <a:cubicBezTo>
                    <a:pt x="2665" y="834"/>
                    <a:pt x="2624" y="820"/>
                    <a:pt x="2590" y="835"/>
                  </a:cubicBezTo>
                  <a:lnTo>
                    <a:pt x="590" y="1679"/>
                  </a:lnTo>
                  <a:lnTo>
                    <a:pt x="250" y="1328"/>
                  </a:lnTo>
                  <a:cubicBezTo>
                    <a:pt x="182" y="1258"/>
                    <a:pt x="154" y="1187"/>
                    <a:pt x="171" y="1128"/>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39" name="组合 38"/>
            <p:cNvGrpSpPr/>
            <p:nvPr/>
          </p:nvGrpSpPr>
          <p:grpSpPr>
            <a:xfrm>
              <a:off x="8609725" y="6153823"/>
              <a:ext cx="789631" cy="154902"/>
              <a:chOff x="8276107" y="6063574"/>
              <a:chExt cx="1190110" cy="233464"/>
            </a:xfrm>
          </p:grpSpPr>
          <p:sp>
            <p:nvSpPr>
              <p:cNvPr id="41" name="椭圆 40"/>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椭圆 42"/>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4" name="椭圆 43"/>
              <p:cNvSpPr/>
              <p:nvPr userDrawn="1"/>
            </p:nvSpPr>
            <p:spPr>
              <a:xfrm>
                <a:off x="9232753"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A4B8327-EB17-492C-98DC-62BA13DDCB15}"/>
              </a:ext>
            </a:extLst>
          </p:cNvPr>
          <p:cNvGrpSpPr/>
          <p:nvPr/>
        </p:nvGrpSpPr>
        <p:grpSpPr>
          <a:xfrm>
            <a:off x="286708" y="1048553"/>
            <a:ext cx="7608480" cy="5101440"/>
            <a:chOff x="286708" y="1048553"/>
            <a:chExt cx="7608480" cy="5101440"/>
          </a:xfrm>
        </p:grpSpPr>
        <p:sp>
          <p:nvSpPr>
            <p:cNvPr id="31" name="矩形: 圆顶角 30">
              <a:extLst>
                <a:ext uri="{FF2B5EF4-FFF2-40B4-BE49-F238E27FC236}">
                  <a16:creationId xmlns:a16="http://schemas.microsoft.com/office/drawing/2014/main" id="{D42F5E30-EE94-4AC2-88F7-4316707512D7}"/>
                </a:ext>
              </a:extLst>
            </p:cNvPr>
            <p:cNvSpPr/>
            <p:nvPr/>
          </p:nvSpPr>
          <p:spPr>
            <a:xfrm>
              <a:off x="286708" y="1048553"/>
              <a:ext cx="7608480" cy="5101440"/>
            </a:xfrm>
            <a:prstGeom prst="round2Same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pic>
          <p:nvPicPr>
            <p:cNvPr id="1036" name="Picture 12" descr="小黄人：直接攻击表情包">
              <a:extLst>
                <a:ext uri="{FF2B5EF4-FFF2-40B4-BE49-F238E27FC236}">
                  <a16:creationId xmlns:a16="http://schemas.microsoft.com/office/drawing/2014/main" id="{882EEAFE-D55C-47C8-87F3-76DB26C12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095" y="4446713"/>
              <a:ext cx="1691748" cy="169174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标题 1">
            <a:extLst>
              <a:ext uri="{FF2B5EF4-FFF2-40B4-BE49-F238E27FC236}">
                <a16:creationId xmlns:a16="http://schemas.microsoft.com/office/drawing/2014/main" id="{32ABA817-2822-47E4-9DA7-3F4C1DAA53F5}"/>
              </a:ext>
            </a:extLst>
          </p:cNvPr>
          <p:cNvSpPr>
            <a:spLocks noGrp="1"/>
          </p:cNvSpPr>
          <p:nvPr>
            <p:ph type="title"/>
          </p:nvPr>
        </p:nvSpPr>
        <p:spPr/>
        <p:txBody>
          <a:bodyPr/>
          <a:lstStyle/>
          <a:p>
            <a:r>
              <a:rPr lang="zh-CN" altLang="en-US" dirty="0"/>
              <a:t>攻击类型</a:t>
            </a:r>
          </a:p>
        </p:txBody>
      </p:sp>
      <p:grpSp>
        <p:nvGrpSpPr>
          <p:cNvPr id="34" name="组合 33">
            <a:extLst>
              <a:ext uri="{FF2B5EF4-FFF2-40B4-BE49-F238E27FC236}">
                <a16:creationId xmlns:a16="http://schemas.microsoft.com/office/drawing/2014/main" id="{49B61454-3110-4D75-A25F-6B5FCAFF96A9}"/>
              </a:ext>
            </a:extLst>
          </p:cNvPr>
          <p:cNvGrpSpPr/>
          <p:nvPr/>
        </p:nvGrpSpPr>
        <p:grpSpPr>
          <a:xfrm>
            <a:off x="673070" y="1365062"/>
            <a:ext cx="3002656" cy="4444385"/>
            <a:chOff x="673070" y="1365062"/>
            <a:chExt cx="3002656" cy="4444385"/>
          </a:xfrm>
        </p:grpSpPr>
        <p:pic>
          <p:nvPicPr>
            <p:cNvPr id="1026" name="Picture 2" descr="现在下载一款软件，可能比十年前难多了| 爱范儿">
              <a:extLst>
                <a:ext uri="{FF2B5EF4-FFF2-40B4-BE49-F238E27FC236}">
                  <a16:creationId xmlns:a16="http://schemas.microsoft.com/office/drawing/2014/main" id="{895AFED9-0C48-4C93-A565-EC51CF5E6A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140"/>
            <a:stretch/>
          </p:blipFill>
          <p:spPr bwMode="auto">
            <a:xfrm>
              <a:off x="673070" y="1365062"/>
              <a:ext cx="3002626" cy="15113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ïṥḻíďé">
              <a:extLst>
                <a:ext uri="{FF2B5EF4-FFF2-40B4-BE49-F238E27FC236}">
                  <a16:creationId xmlns:a16="http://schemas.microsoft.com/office/drawing/2014/main" id="{256B9630-8924-45F2-8CD9-D911429B8039}"/>
                </a:ext>
              </a:extLst>
            </p:cNvPr>
            <p:cNvSpPr txBox="1"/>
            <p:nvPr/>
          </p:nvSpPr>
          <p:spPr>
            <a:xfrm>
              <a:off x="673100" y="3685627"/>
              <a:ext cx="3002626" cy="1264203"/>
            </a:xfrm>
            <a:prstGeom prst="rect">
              <a:avLst/>
            </a:prstGeom>
            <a:noFill/>
            <a:ln>
              <a:noFill/>
            </a:ln>
          </p:spPr>
          <p:txBody>
            <a:bodyPr wrap="square" lIns="91440" tIns="45720" rIns="0" bIns="45720" anchor="t" anchorCtr="0">
              <a:noAutofit/>
            </a:bodyPr>
            <a:lstStyle/>
            <a:p>
              <a:pPr>
                <a:lnSpc>
                  <a:spcPct val="150000"/>
                </a:lnSpc>
              </a:pPr>
              <a:r>
                <a:rPr lang="zh-CN" altLang="en-US" sz="1600" spc="100" dirty="0">
                  <a:solidFill>
                    <a:schemeClr val="accent4">
                      <a:lumMod val="60000"/>
                      <a:lumOff val="40000"/>
                    </a:schemeClr>
                  </a:solidFill>
                </a:rPr>
                <a:t>绕过</a:t>
              </a:r>
              <a:r>
                <a:rPr lang="zh-CN" altLang="en-US" sz="1600" spc="100" dirty="0">
                  <a:solidFill>
                    <a:schemeClr val="tx1">
                      <a:lumMod val="65000"/>
                      <a:lumOff val="35000"/>
                    </a:schemeClr>
                  </a:solidFill>
                </a:rPr>
                <a:t>操作系统和密码软件实现在各层的</a:t>
              </a:r>
              <a:r>
                <a:rPr lang="zh-CN" altLang="en-US" sz="1600" spc="100" dirty="0">
                  <a:solidFill>
                    <a:schemeClr val="accent4">
                      <a:lumMod val="60000"/>
                      <a:lumOff val="40000"/>
                    </a:schemeClr>
                  </a:solidFill>
                </a:rPr>
                <a:t>保护机制</a:t>
              </a:r>
              <a:r>
                <a:rPr lang="zh-CN" altLang="en-US" sz="1600" spc="100" dirty="0">
                  <a:solidFill>
                    <a:schemeClr val="tx1">
                      <a:lumMod val="65000"/>
                      <a:lumOff val="35000"/>
                    </a:schemeClr>
                  </a:solidFill>
                </a:rPr>
                <a:t>，未授权地读取敏感数据</a:t>
              </a:r>
            </a:p>
          </p:txBody>
        </p:sp>
        <p:sp>
          <p:nvSpPr>
            <p:cNvPr id="16" name="ïṡḷiḑé">
              <a:extLst>
                <a:ext uri="{FF2B5EF4-FFF2-40B4-BE49-F238E27FC236}">
                  <a16:creationId xmlns:a16="http://schemas.microsoft.com/office/drawing/2014/main" id="{D402373D-AACD-4B52-9F52-2B7C303F72EF}"/>
                </a:ext>
              </a:extLst>
            </p:cNvPr>
            <p:cNvSpPr/>
            <p:nvPr/>
          </p:nvSpPr>
          <p:spPr>
            <a:xfrm>
              <a:off x="673100" y="3214244"/>
              <a:ext cx="3002626" cy="446763"/>
            </a:xfrm>
            <a:prstGeom prst="rect">
              <a:avLst/>
            </a:prstGeom>
          </p:spPr>
          <p:txBody>
            <a:bodyPr wrap="square" anchor="ctr" anchorCtr="0">
              <a:normAutofit/>
            </a:bodyPr>
            <a:lstStyle/>
            <a:p>
              <a:pPr lvl="0"/>
              <a:r>
                <a:rPr lang="zh-CN" altLang="en-US" sz="2000" b="1" spc="100" dirty="0">
                  <a:solidFill>
                    <a:schemeClr val="accent4"/>
                  </a:solidFill>
                </a:rPr>
                <a:t>软件攻击</a:t>
              </a:r>
            </a:p>
          </p:txBody>
        </p:sp>
        <p:cxnSp>
          <p:nvCxnSpPr>
            <p:cNvPr id="21" name="直接连接符 20">
              <a:extLst>
                <a:ext uri="{FF2B5EF4-FFF2-40B4-BE49-F238E27FC236}">
                  <a16:creationId xmlns:a16="http://schemas.microsoft.com/office/drawing/2014/main" id="{5C881533-E22F-4B7F-9F18-37CD5F66BD92}"/>
                </a:ext>
              </a:extLst>
            </p:cNvPr>
            <p:cNvCxnSpPr/>
            <p:nvPr/>
          </p:nvCxnSpPr>
          <p:spPr>
            <a:xfrm>
              <a:off x="673100" y="2876435"/>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îŝḷïḓè">
              <a:extLst>
                <a:ext uri="{FF2B5EF4-FFF2-40B4-BE49-F238E27FC236}">
                  <a16:creationId xmlns:a16="http://schemas.microsoft.com/office/drawing/2014/main" id="{80CB8FB4-A07A-46F9-9B43-37E2A4BA7366}"/>
                </a:ext>
              </a:extLst>
            </p:cNvPr>
            <p:cNvSpPr/>
            <p:nvPr/>
          </p:nvSpPr>
          <p:spPr>
            <a:xfrm>
              <a:off x="782260" y="5292587"/>
              <a:ext cx="493289" cy="516860"/>
            </a:xfrm>
            <a:custGeom>
              <a:avLst/>
              <a:gdLst>
                <a:gd name="connsiteX0" fmla="*/ 345269 w 578992"/>
                <a:gd name="connsiteY0" fmla="*/ 346719 h 606657"/>
                <a:gd name="connsiteX1" fmla="*/ 527264 w 578992"/>
                <a:gd name="connsiteY1" fmla="*/ 395415 h 606657"/>
                <a:gd name="connsiteX2" fmla="*/ 536965 w 578992"/>
                <a:gd name="connsiteY2" fmla="*/ 431758 h 606657"/>
                <a:gd name="connsiteX3" fmla="*/ 512135 w 578992"/>
                <a:gd name="connsiteY3" fmla="*/ 456550 h 606657"/>
                <a:gd name="connsiteX4" fmla="*/ 572652 w 578992"/>
                <a:gd name="connsiteY4" fmla="*/ 516975 h 606657"/>
                <a:gd name="connsiteX5" fmla="*/ 572652 w 578992"/>
                <a:gd name="connsiteY5" fmla="*/ 547632 h 606657"/>
                <a:gd name="connsiteX6" fmla="*/ 519877 w 578992"/>
                <a:gd name="connsiteY6" fmla="*/ 600326 h 606657"/>
                <a:gd name="connsiteX7" fmla="*/ 489174 w 578992"/>
                <a:gd name="connsiteY7" fmla="*/ 600326 h 606657"/>
                <a:gd name="connsiteX8" fmla="*/ 428657 w 578992"/>
                <a:gd name="connsiteY8" fmla="*/ 539901 h 606657"/>
                <a:gd name="connsiteX9" fmla="*/ 403739 w 578992"/>
                <a:gd name="connsiteY9" fmla="*/ 564782 h 606657"/>
                <a:gd name="connsiteX10" fmla="*/ 366628 w 578992"/>
                <a:gd name="connsiteY10" fmla="*/ 552075 h 606657"/>
                <a:gd name="connsiteX11" fmla="*/ 318659 w 578992"/>
                <a:gd name="connsiteY11" fmla="*/ 373288 h 606657"/>
                <a:gd name="connsiteX12" fmla="*/ 345269 w 578992"/>
                <a:gd name="connsiteY12" fmla="*/ 346719 h 606657"/>
                <a:gd name="connsiteX13" fmla="*/ 233275 w 578992"/>
                <a:gd name="connsiteY13" fmla="*/ 312148 h 606657"/>
                <a:gd name="connsiteX14" fmla="*/ 255262 w 578992"/>
                <a:gd name="connsiteY14" fmla="*/ 334095 h 606657"/>
                <a:gd name="connsiteX15" fmla="*/ 281255 w 578992"/>
                <a:gd name="connsiteY15" fmla="*/ 357464 h 606657"/>
                <a:gd name="connsiteX16" fmla="*/ 289000 w 578992"/>
                <a:gd name="connsiteY16" fmla="*/ 365016 h 606657"/>
                <a:gd name="connsiteX17" fmla="*/ 300127 w 578992"/>
                <a:gd name="connsiteY17" fmla="*/ 416019 h 606657"/>
                <a:gd name="connsiteX18" fmla="*/ 298791 w 578992"/>
                <a:gd name="connsiteY18" fmla="*/ 422416 h 606657"/>
                <a:gd name="connsiteX19" fmla="*/ 260514 w 578992"/>
                <a:gd name="connsiteY19" fmla="*/ 407844 h 606657"/>
                <a:gd name="connsiteX20" fmla="*/ 260514 w 578992"/>
                <a:gd name="connsiteY20" fmla="*/ 398159 h 606657"/>
                <a:gd name="connsiteX21" fmla="*/ 211822 w 578992"/>
                <a:gd name="connsiteY21" fmla="*/ 335339 h 606657"/>
                <a:gd name="connsiteX22" fmla="*/ 233275 w 578992"/>
                <a:gd name="connsiteY22" fmla="*/ 312148 h 606657"/>
                <a:gd name="connsiteX23" fmla="*/ 283295 w 578992"/>
                <a:gd name="connsiteY23" fmla="*/ 133638 h 606657"/>
                <a:gd name="connsiteX24" fmla="*/ 303944 w 578992"/>
                <a:gd name="connsiteY24" fmla="*/ 155858 h 606657"/>
                <a:gd name="connsiteX25" fmla="*/ 303944 w 578992"/>
                <a:gd name="connsiteY25" fmla="*/ 165457 h 606657"/>
                <a:gd name="connsiteX26" fmla="*/ 352630 w 578992"/>
                <a:gd name="connsiteY26" fmla="*/ 228294 h 606657"/>
                <a:gd name="connsiteX27" fmla="*/ 331180 w 578992"/>
                <a:gd name="connsiteY27" fmla="*/ 251580 h 606657"/>
                <a:gd name="connsiteX28" fmla="*/ 309196 w 578992"/>
                <a:gd name="connsiteY28" fmla="*/ 229538 h 606657"/>
                <a:gd name="connsiteX29" fmla="*/ 283206 w 578992"/>
                <a:gd name="connsiteY29" fmla="*/ 206252 h 606657"/>
                <a:gd name="connsiteX30" fmla="*/ 256327 w 578992"/>
                <a:gd name="connsiteY30" fmla="*/ 240648 h 606657"/>
                <a:gd name="connsiteX31" fmla="*/ 282583 w 578992"/>
                <a:gd name="connsiteY31" fmla="*/ 260112 h 606657"/>
                <a:gd name="connsiteX32" fmla="*/ 348625 w 578992"/>
                <a:gd name="connsiteY32" fmla="*/ 307306 h 606657"/>
                <a:gd name="connsiteX33" fmla="*/ 341594 w 578992"/>
                <a:gd name="connsiteY33" fmla="*/ 317083 h 606657"/>
                <a:gd name="connsiteX34" fmla="*/ 316494 w 578992"/>
                <a:gd name="connsiteY34" fmla="*/ 322594 h 606657"/>
                <a:gd name="connsiteX35" fmla="*/ 306792 w 578992"/>
                <a:gd name="connsiteY35" fmla="*/ 319305 h 606657"/>
                <a:gd name="connsiteX36" fmla="*/ 282227 w 578992"/>
                <a:gd name="connsiteY36" fmla="*/ 303485 h 606657"/>
                <a:gd name="connsiteX37" fmla="*/ 211825 w 578992"/>
                <a:gd name="connsiteY37" fmla="*/ 234604 h 606657"/>
                <a:gd name="connsiteX38" fmla="*/ 260510 w 578992"/>
                <a:gd name="connsiteY38" fmla="*/ 166612 h 606657"/>
                <a:gd name="connsiteX39" fmla="*/ 260510 w 578992"/>
                <a:gd name="connsiteY39" fmla="*/ 155236 h 606657"/>
                <a:gd name="connsiteX40" fmla="*/ 283295 w 578992"/>
                <a:gd name="connsiteY40" fmla="*/ 133638 h 606657"/>
                <a:gd name="connsiteX41" fmla="*/ 282248 w 578992"/>
                <a:gd name="connsiteY41" fmla="*/ 0 h 606657"/>
                <a:gd name="connsiteX42" fmla="*/ 551768 w 578992"/>
                <a:gd name="connsiteY42" fmla="*/ 365640 h 606657"/>
                <a:gd name="connsiteX43" fmla="*/ 541888 w 578992"/>
                <a:gd name="connsiteY43" fmla="*/ 369995 h 606657"/>
                <a:gd name="connsiteX44" fmla="*/ 534768 w 578992"/>
                <a:gd name="connsiteY44" fmla="*/ 367507 h 606657"/>
                <a:gd name="connsiteX45" fmla="*/ 487148 w 578992"/>
                <a:gd name="connsiteY45" fmla="*/ 354797 h 606657"/>
                <a:gd name="connsiteX46" fmla="*/ 482163 w 578992"/>
                <a:gd name="connsiteY46" fmla="*/ 345554 h 606657"/>
                <a:gd name="connsiteX47" fmla="*/ 282248 w 578992"/>
                <a:gd name="connsiteY47" fmla="*/ 72257 h 606657"/>
                <a:gd name="connsiteX48" fmla="*/ 72364 w 578992"/>
                <a:gd name="connsiteY48" fmla="*/ 281829 h 606657"/>
                <a:gd name="connsiteX49" fmla="*/ 313134 w 578992"/>
                <a:gd name="connsiteY49" fmla="*/ 489180 h 606657"/>
                <a:gd name="connsiteX50" fmla="*/ 321145 w 578992"/>
                <a:gd name="connsiteY50" fmla="*/ 494423 h 606657"/>
                <a:gd name="connsiteX51" fmla="*/ 336277 w 578992"/>
                <a:gd name="connsiteY51" fmla="*/ 550771 h 606657"/>
                <a:gd name="connsiteX52" fmla="*/ 330580 w 578992"/>
                <a:gd name="connsiteY52" fmla="*/ 559748 h 606657"/>
                <a:gd name="connsiteX53" fmla="*/ 0 w 578992"/>
                <a:gd name="connsiteY53" fmla="*/ 281829 h 606657"/>
                <a:gd name="connsiteX54" fmla="*/ 282248 w 578992"/>
                <a:gd name="connsiteY54" fmla="*/ 0 h 60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78992" h="606657">
                  <a:moveTo>
                    <a:pt x="345269" y="346719"/>
                  </a:moveTo>
                  <a:lnTo>
                    <a:pt x="527264" y="395415"/>
                  </a:lnTo>
                  <a:cubicBezTo>
                    <a:pt x="543372" y="399769"/>
                    <a:pt x="548801" y="419940"/>
                    <a:pt x="536965" y="431758"/>
                  </a:cubicBezTo>
                  <a:lnTo>
                    <a:pt x="512135" y="456550"/>
                  </a:lnTo>
                  <a:lnTo>
                    <a:pt x="572652" y="516975"/>
                  </a:lnTo>
                  <a:cubicBezTo>
                    <a:pt x="581106" y="525506"/>
                    <a:pt x="581106" y="539190"/>
                    <a:pt x="572652" y="547632"/>
                  </a:cubicBezTo>
                  <a:lnTo>
                    <a:pt x="519877" y="600326"/>
                  </a:lnTo>
                  <a:cubicBezTo>
                    <a:pt x="511334" y="608768"/>
                    <a:pt x="497629" y="608768"/>
                    <a:pt x="489174" y="600326"/>
                  </a:cubicBezTo>
                  <a:lnTo>
                    <a:pt x="428657" y="539901"/>
                  </a:lnTo>
                  <a:lnTo>
                    <a:pt x="403739" y="564782"/>
                  </a:lnTo>
                  <a:cubicBezTo>
                    <a:pt x="393148" y="575357"/>
                    <a:pt x="372501" y="574024"/>
                    <a:pt x="366628" y="552075"/>
                  </a:cubicBezTo>
                  <a:cubicBezTo>
                    <a:pt x="366005" y="549854"/>
                    <a:pt x="319015" y="374799"/>
                    <a:pt x="318659" y="373288"/>
                  </a:cubicBezTo>
                  <a:cubicBezTo>
                    <a:pt x="314298" y="357205"/>
                    <a:pt x="329071" y="342454"/>
                    <a:pt x="345269" y="346719"/>
                  </a:cubicBezTo>
                  <a:close/>
                  <a:moveTo>
                    <a:pt x="233275" y="312148"/>
                  </a:moveTo>
                  <a:cubicBezTo>
                    <a:pt x="245470" y="311970"/>
                    <a:pt x="255440" y="321922"/>
                    <a:pt x="255262" y="334095"/>
                  </a:cubicBezTo>
                  <a:cubicBezTo>
                    <a:pt x="255084" y="345646"/>
                    <a:pt x="263986" y="357464"/>
                    <a:pt x="281255" y="357464"/>
                  </a:cubicBezTo>
                  <a:cubicBezTo>
                    <a:pt x="286329" y="357464"/>
                    <a:pt x="289267" y="361195"/>
                    <a:pt x="289000" y="365016"/>
                  </a:cubicBezTo>
                  <a:cubicBezTo>
                    <a:pt x="288465" y="375412"/>
                    <a:pt x="290068" y="378611"/>
                    <a:pt x="300127" y="416019"/>
                  </a:cubicBezTo>
                  <a:cubicBezTo>
                    <a:pt x="300750" y="418240"/>
                    <a:pt x="300305" y="420639"/>
                    <a:pt x="298791" y="422416"/>
                  </a:cubicBezTo>
                  <a:cubicBezTo>
                    <a:pt x="285706" y="437788"/>
                    <a:pt x="260514" y="428458"/>
                    <a:pt x="260514" y="407844"/>
                  </a:cubicBezTo>
                  <a:lnTo>
                    <a:pt x="260514" y="398159"/>
                  </a:lnTo>
                  <a:cubicBezTo>
                    <a:pt x="232919" y="390340"/>
                    <a:pt x="212534" y="365283"/>
                    <a:pt x="211822" y="335339"/>
                  </a:cubicBezTo>
                  <a:cubicBezTo>
                    <a:pt x="211555" y="323077"/>
                    <a:pt x="220902" y="312237"/>
                    <a:pt x="233275" y="312148"/>
                  </a:cubicBezTo>
                  <a:close/>
                  <a:moveTo>
                    <a:pt x="283295" y="133638"/>
                  </a:moveTo>
                  <a:cubicBezTo>
                    <a:pt x="294955" y="134171"/>
                    <a:pt x="303944" y="144215"/>
                    <a:pt x="303944" y="155858"/>
                  </a:cubicBezTo>
                  <a:lnTo>
                    <a:pt x="303944" y="165457"/>
                  </a:lnTo>
                  <a:cubicBezTo>
                    <a:pt x="331536" y="173367"/>
                    <a:pt x="351918" y="198430"/>
                    <a:pt x="352630" y="228294"/>
                  </a:cubicBezTo>
                  <a:cubicBezTo>
                    <a:pt x="352897" y="240648"/>
                    <a:pt x="343552" y="251402"/>
                    <a:pt x="331180" y="251580"/>
                  </a:cubicBezTo>
                  <a:cubicBezTo>
                    <a:pt x="318987" y="251757"/>
                    <a:pt x="309018" y="241803"/>
                    <a:pt x="309196" y="229538"/>
                  </a:cubicBezTo>
                  <a:cubicBezTo>
                    <a:pt x="309374" y="218073"/>
                    <a:pt x="300473" y="206252"/>
                    <a:pt x="283206" y="206252"/>
                  </a:cubicBezTo>
                  <a:cubicBezTo>
                    <a:pt x="265583" y="206252"/>
                    <a:pt x="251076" y="222783"/>
                    <a:pt x="256327" y="240648"/>
                  </a:cubicBezTo>
                  <a:cubicBezTo>
                    <a:pt x="259709" y="252202"/>
                    <a:pt x="270568" y="260112"/>
                    <a:pt x="282583" y="260112"/>
                  </a:cubicBezTo>
                  <a:cubicBezTo>
                    <a:pt x="312845" y="260290"/>
                    <a:pt x="339013" y="280021"/>
                    <a:pt x="348625" y="307306"/>
                  </a:cubicBezTo>
                  <a:cubicBezTo>
                    <a:pt x="350405" y="312106"/>
                    <a:pt x="346756" y="317350"/>
                    <a:pt x="341594" y="317083"/>
                  </a:cubicBezTo>
                  <a:cubicBezTo>
                    <a:pt x="332960" y="316728"/>
                    <a:pt x="324327" y="318594"/>
                    <a:pt x="316494" y="322594"/>
                  </a:cubicBezTo>
                  <a:cubicBezTo>
                    <a:pt x="312934" y="324460"/>
                    <a:pt x="308484" y="322949"/>
                    <a:pt x="306792" y="319305"/>
                  </a:cubicBezTo>
                  <a:cubicBezTo>
                    <a:pt x="302520" y="310062"/>
                    <a:pt x="293086" y="303485"/>
                    <a:pt x="282227" y="303485"/>
                  </a:cubicBezTo>
                  <a:cubicBezTo>
                    <a:pt x="244133" y="303485"/>
                    <a:pt x="212537" y="272555"/>
                    <a:pt x="211825" y="234604"/>
                  </a:cubicBezTo>
                  <a:cubicBezTo>
                    <a:pt x="211202" y="203141"/>
                    <a:pt x="231673" y="176300"/>
                    <a:pt x="260510" y="166612"/>
                  </a:cubicBezTo>
                  <a:lnTo>
                    <a:pt x="260510" y="155236"/>
                  </a:lnTo>
                  <a:cubicBezTo>
                    <a:pt x="260510" y="142970"/>
                    <a:pt x="270835" y="133016"/>
                    <a:pt x="283295" y="133638"/>
                  </a:cubicBezTo>
                  <a:close/>
                  <a:moveTo>
                    <a:pt x="282248" y="0"/>
                  </a:moveTo>
                  <a:cubicBezTo>
                    <a:pt x="471126" y="0"/>
                    <a:pt x="608556" y="183353"/>
                    <a:pt x="551768" y="365640"/>
                  </a:cubicBezTo>
                  <a:cubicBezTo>
                    <a:pt x="550522" y="369729"/>
                    <a:pt x="545894" y="371773"/>
                    <a:pt x="541888" y="369995"/>
                  </a:cubicBezTo>
                  <a:cubicBezTo>
                    <a:pt x="539574" y="369018"/>
                    <a:pt x="537260" y="368218"/>
                    <a:pt x="534768" y="367507"/>
                  </a:cubicBezTo>
                  <a:lnTo>
                    <a:pt x="487148" y="354797"/>
                  </a:lnTo>
                  <a:cubicBezTo>
                    <a:pt x="483142" y="353731"/>
                    <a:pt x="480917" y="349554"/>
                    <a:pt x="482163" y="345554"/>
                  </a:cubicBezTo>
                  <a:cubicBezTo>
                    <a:pt x="525600" y="210372"/>
                    <a:pt x="423773" y="72257"/>
                    <a:pt x="282248" y="72257"/>
                  </a:cubicBezTo>
                  <a:cubicBezTo>
                    <a:pt x="166536" y="72257"/>
                    <a:pt x="72364" y="166289"/>
                    <a:pt x="72364" y="281829"/>
                  </a:cubicBezTo>
                  <a:cubicBezTo>
                    <a:pt x="72364" y="410257"/>
                    <a:pt x="187453" y="507933"/>
                    <a:pt x="313134" y="489180"/>
                  </a:cubicBezTo>
                  <a:cubicBezTo>
                    <a:pt x="316784" y="488646"/>
                    <a:pt x="320255" y="490957"/>
                    <a:pt x="321145" y="494423"/>
                  </a:cubicBezTo>
                  <a:lnTo>
                    <a:pt x="336277" y="550771"/>
                  </a:lnTo>
                  <a:cubicBezTo>
                    <a:pt x="337345" y="554860"/>
                    <a:pt x="334764" y="559037"/>
                    <a:pt x="330580" y="559748"/>
                  </a:cubicBezTo>
                  <a:cubicBezTo>
                    <a:pt x="163332" y="589433"/>
                    <a:pt x="0" y="461006"/>
                    <a:pt x="0" y="281829"/>
                  </a:cubicBezTo>
                  <a:cubicBezTo>
                    <a:pt x="0" y="126472"/>
                    <a:pt x="126571" y="0"/>
                    <a:pt x="282248"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35" name="组合 34">
            <a:extLst>
              <a:ext uri="{FF2B5EF4-FFF2-40B4-BE49-F238E27FC236}">
                <a16:creationId xmlns:a16="http://schemas.microsoft.com/office/drawing/2014/main" id="{1889E22C-31EB-47FA-80C1-7F2F68565F2C}"/>
              </a:ext>
            </a:extLst>
          </p:cNvPr>
          <p:cNvGrpSpPr/>
          <p:nvPr/>
        </p:nvGrpSpPr>
        <p:grpSpPr>
          <a:xfrm>
            <a:off x="4594652" y="1365061"/>
            <a:ext cx="3003748" cy="4444386"/>
            <a:chOff x="4594652" y="1365061"/>
            <a:chExt cx="3003748" cy="4444386"/>
          </a:xfrm>
        </p:grpSpPr>
        <p:pic>
          <p:nvPicPr>
            <p:cNvPr id="1028" name="Picture 4" descr="31个硬件/固件漏洞威胁指南- 安全内参| 决策者的网络安全知识库">
              <a:extLst>
                <a:ext uri="{FF2B5EF4-FFF2-40B4-BE49-F238E27FC236}">
                  <a16:creationId xmlns:a16="http://schemas.microsoft.com/office/drawing/2014/main" id="{549BB41B-4A1A-4F75-B808-6F97244A83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622"/>
            <a:stretch/>
          </p:blipFill>
          <p:spPr bwMode="auto">
            <a:xfrm>
              <a:off x="4594652" y="1365061"/>
              <a:ext cx="3003748" cy="15113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ïṣḷiďê">
              <a:extLst>
                <a:ext uri="{FF2B5EF4-FFF2-40B4-BE49-F238E27FC236}">
                  <a16:creationId xmlns:a16="http://schemas.microsoft.com/office/drawing/2014/main" id="{BB2779B3-CA56-4F76-BA4F-DCF68F8CFF4F}"/>
                </a:ext>
              </a:extLst>
            </p:cNvPr>
            <p:cNvSpPr txBox="1"/>
            <p:nvPr/>
          </p:nvSpPr>
          <p:spPr>
            <a:xfrm>
              <a:off x="4594664" y="3688802"/>
              <a:ext cx="3002634" cy="1264203"/>
            </a:xfrm>
            <a:prstGeom prst="rect">
              <a:avLst/>
            </a:prstGeom>
            <a:noFill/>
            <a:ln>
              <a:noFill/>
            </a:ln>
          </p:spPr>
          <p:txBody>
            <a:bodyPr wrap="square" lIns="91440" tIns="45720" rIns="0" bIns="45720" anchor="t" anchorCtr="0">
              <a:noAutofit/>
            </a:bodyPr>
            <a:lstStyle/>
            <a:p>
              <a:pPr>
                <a:lnSpc>
                  <a:spcPct val="150000"/>
                </a:lnSpc>
              </a:pPr>
              <a:r>
                <a:rPr lang="zh-CN" altLang="en-US" sz="1600" spc="100" dirty="0">
                  <a:solidFill>
                    <a:schemeClr val="tx1">
                      <a:lumMod val="65000"/>
                      <a:lumOff val="35000"/>
                    </a:schemeClr>
                  </a:solidFill>
                </a:rPr>
                <a:t>通过直接</a:t>
              </a:r>
              <a:r>
                <a:rPr lang="zh-CN" altLang="en-US" sz="1600" spc="100" dirty="0">
                  <a:solidFill>
                    <a:schemeClr val="accent4">
                      <a:lumMod val="60000"/>
                      <a:lumOff val="40000"/>
                    </a:schemeClr>
                  </a:solidFill>
                </a:rPr>
                <a:t>接触</a:t>
              </a:r>
              <a:r>
                <a:rPr lang="zh-CN" altLang="en-US" sz="1600" spc="100" dirty="0">
                  <a:solidFill>
                    <a:schemeClr val="tx1">
                      <a:lumMod val="65000"/>
                      <a:lumOff val="35000"/>
                    </a:schemeClr>
                  </a:solidFill>
                </a:rPr>
                <a:t>目标主机，</a:t>
              </a:r>
              <a:r>
                <a:rPr lang="zh-CN" altLang="en-US" sz="1600" spc="100" dirty="0">
                  <a:solidFill>
                    <a:schemeClr val="accent4">
                      <a:lumMod val="60000"/>
                      <a:lumOff val="40000"/>
                    </a:schemeClr>
                  </a:solidFill>
                </a:rPr>
                <a:t>获取</a:t>
              </a:r>
              <a:r>
                <a:rPr lang="zh-CN" altLang="en-US" sz="1600" spc="100" dirty="0">
                  <a:solidFill>
                    <a:schemeClr val="tx1">
                      <a:lumMod val="65000"/>
                      <a:lumOff val="35000"/>
                    </a:schemeClr>
                  </a:solidFill>
                </a:rPr>
                <a:t>内存芯片的</a:t>
              </a:r>
              <a:r>
                <a:rPr lang="zh-CN" altLang="en-US" sz="1600" spc="100" dirty="0">
                  <a:solidFill>
                    <a:schemeClr val="accent4">
                      <a:lumMod val="60000"/>
                      <a:lumOff val="40000"/>
                    </a:schemeClr>
                  </a:solidFill>
                </a:rPr>
                <a:t>数据</a:t>
              </a:r>
              <a:r>
                <a:rPr lang="zh-CN" altLang="en-US" sz="1600" spc="100" dirty="0">
                  <a:solidFill>
                    <a:schemeClr val="tx1">
                      <a:lumMod val="65000"/>
                      <a:lumOff val="35000"/>
                    </a:schemeClr>
                  </a:solidFill>
                </a:rPr>
                <a:t>。</a:t>
              </a:r>
            </a:p>
          </p:txBody>
        </p:sp>
        <p:sp>
          <p:nvSpPr>
            <p:cNvPr id="18" name="îṣlîḍe">
              <a:extLst>
                <a:ext uri="{FF2B5EF4-FFF2-40B4-BE49-F238E27FC236}">
                  <a16:creationId xmlns:a16="http://schemas.microsoft.com/office/drawing/2014/main" id="{C966A169-9DBC-4EA1-8A94-93F3E9359B8F}"/>
                </a:ext>
              </a:extLst>
            </p:cNvPr>
            <p:cNvSpPr/>
            <p:nvPr/>
          </p:nvSpPr>
          <p:spPr>
            <a:xfrm>
              <a:off x="4594664" y="3217419"/>
              <a:ext cx="3002629" cy="446763"/>
            </a:xfrm>
            <a:prstGeom prst="rect">
              <a:avLst/>
            </a:prstGeom>
          </p:spPr>
          <p:txBody>
            <a:bodyPr wrap="square" anchor="ctr" anchorCtr="0">
              <a:normAutofit/>
            </a:bodyPr>
            <a:lstStyle/>
            <a:p>
              <a:pPr lvl="0"/>
              <a:r>
                <a:rPr lang="zh-CN" altLang="en-US" sz="2000" b="1" spc="100" dirty="0">
                  <a:solidFill>
                    <a:schemeClr val="accent4"/>
                  </a:solidFill>
                </a:rPr>
                <a:t>物理攻击</a:t>
              </a:r>
            </a:p>
          </p:txBody>
        </p:sp>
        <p:cxnSp>
          <p:nvCxnSpPr>
            <p:cNvPr id="22" name="直接连接符 21">
              <a:extLst>
                <a:ext uri="{FF2B5EF4-FFF2-40B4-BE49-F238E27FC236}">
                  <a16:creationId xmlns:a16="http://schemas.microsoft.com/office/drawing/2014/main" id="{0D48908B-0A93-442E-BB83-1AC16212EAA0}"/>
                </a:ext>
              </a:extLst>
            </p:cNvPr>
            <p:cNvCxnSpPr/>
            <p:nvPr/>
          </p:nvCxnSpPr>
          <p:spPr>
            <a:xfrm>
              <a:off x="4594664" y="2876435"/>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íś1îdè">
              <a:extLst>
                <a:ext uri="{FF2B5EF4-FFF2-40B4-BE49-F238E27FC236}">
                  <a16:creationId xmlns:a16="http://schemas.microsoft.com/office/drawing/2014/main" id="{B3CDA505-063C-44EF-BFCF-B69139CF927C}"/>
                </a:ext>
              </a:extLst>
            </p:cNvPr>
            <p:cNvSpPr/>
            <p:nvPr/>
          </p:nvSpPr>
          <p:spPr>
            <a:xfrm>
              <a:off x="4699969" y="5292587"/>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sp>
          <p:nvSpPr>
            <p:cNvPr id="27" name="AutoShape 6" descr="能量分析- 维基百科，自由的百科全书">
              <a:extLst>
                <a:ext uri="{FF2B5EF4-FFF2-40B4-BE49-F238E27FC236}">
                  <a16:creationId xmlns:a16="http://schemas.microsoft.com/office/drawing/2014/main" id="{99AC41F9-4205-4BD2-813E-9B139876CD73}"/>
                </a:ext>
              </a:extLst>
            </p:cNvPr>
            <p:cNvSpPr>
              <a:spLocks noChangeAspect="1" noChangeArrowheads="1"/>
            </p:cNvSpPr>
            <p:nvPr/>
          </p:nvSpPr>
          <p:spPr bwMode="auto">
            <a:xfrm>
              <a:off x="5943600" y="3415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E27B40C0-9E7A-4147-B039-A9DC7D4244EC}"/>
              </a:ext>
            </a:extLst>
          </p:cNvPr>
          <p:cNvGrpSpPr/>
          <p:nvPr/>
        </p:nvGrpSpPr>
        <p:grpSpPr>
          <a:xfrm>
            <a:off x="8516259" y="1365060"/>
            <a:ext cx="3002635" cy="4444387"/>
            <a:chOff x="8516259" y="1365060"/>
            <a:chExt cx="3002635" cy="4444387"/>
          </a:xfrm>
        </p:grpSpPr>
        <p:sp>
          <p:nvSpPr>
            <p:cNvPr id="19" name="îśḷídè">
              <a:extLst>
                <a:ext uri="{FF2B5EF4-FFF2-40B4-BE49-F238E27FC236}">
                  <a16:creationId xmlns:a16="http://schemas.microsoft.com/office/drawing/2014/main" id="{9728AAA0-02E0-4F9E-A578-906076310E6E}"/>
                </a:ext>
              </a:extLst>
            </p:cNvPr>
            <p:cNvSpPr txBox="1"/>
            <p:nvPr/>
          </p:nvSpPr>
          <p:spPr>
            <a:xfrm>
              <a:off x="8516259" y="3691977"/>
              <a:ext cx="3002635" cy="1264203"/>
            </a:xfrm>
            <a:prstGeom prst="rect">
              <a:avLst/>
            </a:prstGeom>
            <a:noFill/>
            <a:ln>
              <a:noFill/>
            </a:ln>
          </p:spPr>
          <p:txBody>
            <a:bodyPr wrap="square" lIns="91440" tIns="45720" rIns="0" bIns="45720" anchor="t" anchorCtr="0">
              <a:noAutofit/>
            </a:bodyPr>
            <a:lstStyle/>
            <a:p>
              <a:pPr>
                <a:lnSpc>
                  <a:spcPct val="150000"/>
                </a:lnSpc>
              </a:pPr>
              <a:r>
                <a:rPr lang="zh-CN" altLang="en-US" sz="1600" spc="100" dirty="0">
                  <a:solidFill>
                    <a:schemeClr val="tx1">
                      <a:lumMod val="65000"/>
                      <a:lumOff val="35000"/>
                    </a:schemeClr>
                  </a:solidFill>
                </a:rPr>
                <a:t>侧信道攻击，通过获取密码计算中泄露的</a:t>
              </a:r>
              <a:r>
                <a:rPr lang="zh-CN" altLang="en-US" sz="1600" spc="100" dirty="0">
                  <a:solidFill>
                    <a:schemeClr val="accent4">
                      <a:lumMod val="60000"/>
                      <a:lumOff val="40000"/>
                    </a:schemeClr>
                  </a:solidFill>
                </a:rPr>
                <a:t>密钥相关物理信息</a:t>
              </a:r>
              <a:r>
                <a:rPr lang="zh-CN" altLang="en-US" sz="1600" spc="100" dirty="0">
                  <a:solidFill>
                    <a:schemeClr val="tx1">
                      <a:lumMod val="65000"/>
                      <a:lumOff val="35000"/>
                    </a:schemeClr>
                  </a:solidFill>
                </a:rPr>
                <a:t>对密钥</a:t>
              </a:r>
              <a:r>
                <a:rPr lang="zh-CN" altLang="en-US" sz="1600" spc="100" dirty="0">
                  <a:solidFill>
                    <a:schemeClr val="accent4">
                      <a:lumMod val="60000"/>
                      <a:lumOff val="40000"/>
                    </a:schemeClr>
                  </a:solidFill>
                </a:rPr>
                <a:t>进行推测</a:t>
              </a:r>
            </a:p>
          </p:txBody>
        </p:sp>
        <p:sp>
          <p:nvSpPr>
            <p:cNvPr id="20" name="íšļîďé">
              <a:extLst>
                <a:ext uri="{FF2B5EF4-FFF2-40B4-BE49-F238E27FC236}">
                  <a16:creationId xmlns:a16="http://schemas.microsoft.com/office/drawing/2014/main" id="{A4390CAD-5636-4181-8ECC-DE8223EB4444}"/>
                </a:ext>
              </a:extLst>
            </p:cNvPr>
            <p:cNvSpPr/>
            <p:nvPr/>
          </p:nvSpPr>
          <p:spPr>
            <a:xfrm>
              <a:off x="8516259" y="3220594"/>
              <a:ext cx="3002633" cy="446763"/>
            </a:xfrm>
            <a:prstGeom prst="rect">
              <a:avLst/>
            </a:prstGeom>
          </p:spPr>
          <p:txBody>
            <a:bodyPr wrap="square" anchor="ctr" anchorCtr="0">
              <a:normAutofit/>
            </a:bodyPr>
            <a:lstStyle/>
            <a:p>
              <a:pPr lvl="0"/>
              <a:r>
                <a:rPr lang="zh-CN" altLang="en-US" sz="2000" b="1" spc="100" dirty="0">
                  <a:solidFill>
                    <a:schemeClr val="accent4"/>
                  </a:solidFill>
                </a:rPr>
                <a:t>间接攻击</a:t>
              </a:r>
            </a:p>
          </p:txBody>
        </p:sp>
        <p:cxnSp>
          <p:nvCxnSpPr>
            <p:cNvPr id="23" name="直接连接符 22">
              <a:extLst>
                <a:ext uri="{FF2B5EF4-FFF2-40B4-BE49-F238E27FC236}">
                  <a16:creationId xmlns:a16="http://schemas.microsoft.com/office/drawing/2014/main" id="{0CD84D19-4DFA-44EF-B7AA-E3F7A2586E7C}"/>
                </a:ext>
              </a:extLst>
            </p:cNvPr>
            <p:cNvCxnSpPr/>
            <p:nvPr/>
          </p:nvCxnSpPr>
          <p:spPr>
            <a:xfrm>
              <a:off x="8516259" y="2876435"/>
              <a:ext cx="0" cy="29330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i$1iḑé">
              <a:extLst>
                <a:ext uri="{FF2B5EF4-FFF2-40B4-BE49-F238E27FC236}">
                  <a16:creationId xmlns:a16="http://schemas.microsoft.com/office/drawing/2014/main" id="{39F532FD-0DFB-4B7C-8D86-16DA7105F847}"/>
                </a:ext>
              </a:extLst>
            </p:cNvPr>
            <p:cNvSpPr/>
            <p:nvPr/>
          </p:nvSpPr>
          <p:spPr>
            <a:xfrm>
              <a:off x="8616369" y="5292587"/>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pic>
          <p:nvPicPr>
            <p:cNvPr id="1034" name="Picture 10" descr="SCA：简单能量分析攻击| push不满的FIFO">
              <a:extLst>
                <a:ext uri="{FF2B5EF4-FFF2-40B4-BE49-F238E27FC236}">
                  <a16:creationId xmlns:a16="http://schemas.microsoft.com/office/drawing/2014/main" id="{F65A4378-E1AA-4286-8A10-AE4C77345F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 t="7187" r="37" b="9014"/>
            <a:stretch/>
          </p:blipFill>
          <p:spPr bwMode="auto">
            <a:xfrm>
              <a:off x="8516267" y="1365060"/>
              <a:ext cx="3002625" cy="15113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89428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CA563-3A0A-4025-AE4D-B529FE4A7682}"/>
              </a:ext>
            </a:extLst>
          </p:cNvPr>
          <p:cNvSpPr>
            <a:spLocks noGrp="1"/>
          </p:cNvSpPr>
          <p:nvPr>
            <p:ph type="title"/>
          </p:nvPr>
        </p:nvSpPr>
        <p:spPr/>
        <p:txBody>
          <a:bodyPr/>
          <a:lstStyle/>
          <a:p>
            <a:r>
              <a:rPr lang="zh-CN" altLang="en-US" dirty="0"/>
              <a:t>小结</a:t>
            </a:r>
          </a:p>
        </p:txBody>
      </p:sp>
      <p:sp>
        <p:nvSpPr>
          <p:cNvPr id="3" name="矩形 2">
            <a:extLst>
              <a:ext uri="{FF2B5EF4-FFF2-40B4-BE49-F238E27FC236}">
                <a16:creationId xmlns:a16="http://schemas.microsoft.com/office/drawing/2014/main" id="{2493CB8C-0080-4F15-9625-54393DA9F812}"/>
              </a:ext>
            </a:extLst>
          </p:cNvPr>
          <p:cNvSpPr/>
          <p:nvPr/>
        </p:nvSpPr>
        <p:spPr>
          <a:xfrm>
            <a:off x="1465945" y="125220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6B7C0425-1591-44B2-A0C9-55545DCFCAA1}"/>
              </a:ext>
            </a:extLst>
          </p:cNvPr>
          <p:cNvCxnSpPr/>
          <p:nvPr/>
        </p:nvCxnSpPr>
        <p:spPr>
          <a:xfrm>
            <a:off x="3904345" y="1252207"/>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5AEC8D8-BCF1-4523-B5A4-7ECE85D1931F}"/>
              </a:ext>
            </a:extLst>
          </p:cNvPr>
          <p:cNvSpPr/>
          <p:nvPr/>
        </p:nvSpPr>
        <p:spPr>
          <a:xfrm>
            <a:off x="1465944" y="282678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AB329DF3-1A21-4951-987F-E1E8244CE2E0}"/>
              </a:ext>
            </a:extLst>
          </p:cNvPr>
          <p:cNvCxnSpPr/>
          <p:nvPr/>
        </p:nvCxnSpPr>
        <p:spPr>
          <a:xfrm>
            <a:off x="3904345" y="282678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F95A5EB-6624-4F03-A759-725675F35124}"/>
              </a:ext>
            </a:extLst>
          </p:cNvPr>
          <p:cNvSpPr/>
          <p:nvPr/>
        </p:nvSpPr>
        <p:spPr>
          <a:xfrm>
            <a:off x="1465945" y="438661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4E15DFEC-EC6C-4128-ACA4-FDF7F89CA6DB}"/>
              </a:ext>
            </a:extLst>
          </p:cNvPr>
          <p:cNvCxnSpPr/>
          <p:nvPr/>
        </p:nvCxnSpPr>
        <p:spPr>
          <a:xfrm>
            <a:off x="3904345" y="438661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19E81EAE-E895-4366-BF5F-F7710067C96E}"/>
              </a:ext>
            </a:extLst>
          </p:cNvPr>
          <p:cNvSpPr txBox="1"/>
          <p:nvPr/>
        </p:nvSpPr>
        <p:spPr>
          <a:xfrm>
            <a:off x="4842592" y="1884301"/>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dirty="0"/>
              <a:t>操作系统不完善、数据残留、软件自身漏洞</a:t>
            </a:r>
          </a:p>
        </p:txBody>
      </p:sp>
      <p:sp>
        <p:nvSpPr>
          <p:cNvPr id="13" name="文本占位符 6">
            <a:extLst>
              <a:ext uri="{FF2B5EF4-FFF2-40B4-BE49-F238E27FC236}">
                <a16:creationId xmlns:a16="http://schemas.microsoft.com/office/drawing/2014/main" id="{10E69EA5-74B7-4E52-8C72-74D562504277}"/>
              </a:ext>
            </a:extLst>
          </p:cNvPr>
          <p:cNvSpPr txBox="1"/>
          <p:nvPr/>
        </p:nvSpPr>
        <p:spPr>
          <a:xfrm>
            <a:off x="4913771" y="1426374"/>
            <a:ext cx="4651141"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软件攻击</a:t>
            </a:r>
          </a:p>
        </p:txBody>
      </p:sp>
      <p:sp>
        <p:nvSpPr>
          <p:cNvPr id="14" name="文本框 13">
            <a:extLst>
              <a:ext uri="{FF2B5EF4-FFF2-40B4-BE49-F238E27FC236}">
                <a16:creationId xmlns:a16="http://schemas.microsoft.com/office/drawing/2014/main" id="{A9E3AEF2-A558-41DC-847D-F63CDD9C60DE}"/>
              </a:ext>
            </a:extLst>
          </p:cNvPr>
          <p:cNvSpPr txBox="1"/>
          <p:nvPr/>
        </p:nvSpPr>
        <p:spPr>
          <a:xfrm>
            <a:off x="4245089" y="1585610"/>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1</a:t>
            </a:r>
            <a:endParaRPr lang="zh-CN" altLang="en-US" sz="4400" b="1" spc="300" dirty="0">
              <a:solidFill>
                <a:schemeClr val="accent4"/>
              </a:solidFill>
              <a:latin typeface="+mn-ea"/>
            </a:endParaRPr>
          </a:p>
        </p:txBody>
      </p:sp>
      <p:cxnSp>
        <p:nvCxnSpPr>
          <p:cNvPr id="15" name="直接连接符 14">
            <a:extLst>
              <a:ext uri="{FF2B5EF4-FFF2-40B4-BE49-F238E27FC236}">
                <a16:creationId xmlns:a16="http://schemas.microsoft.com/office/drawing/2014/main" id="{7E2C476E-C9CA-41B0-BDC0-C930F20ED8E9}"/>
              </a:ext>
            </a:extLst>
          </p:cNvPr>
          <p:cNvCxnSpPr/>
          <p:nvPr/>
        </p:nvCxnSpPr>
        <p:spPr>
          <a:xfrm flipH="1">
            <a:off x="4411391" y="1923651"/>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1">
            <a:extLst>
              <a:ext uri="{FF2B5EF4-FFF2-40B4-BE49-F238E27FC236}">
                <a16:creationId xmlns:a16="http://schemas.microsoft.com/office/drawing/2014/main" id="{E3AEB399-46BD-4F76-9D7B-56CAF9C878DC}"/>
              </a:ext>
            </a:extLst>
          </p:cNvPr>
          <p:cNvSpPr txBox="1"/>
          <p:nvPr/>
        </p:nvSpPr>
        <p:spPr>
          <a:xfrm>
            <a:off x="4894850" y="3448174"/>
            <a:ext cx="5831886"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spc="0" dirty="0"/>
              <a:t>冷启动、</a:t>
            </a:r>
            <a:r>
              <a:rPr lang="en-US" altLang="zh-CN" sz="1800" spc="0" dirty="0"/>
              <a:t>DMA</a:t>
            </a:r>
            <a:r>
              <a:rPr lang="zh-CN" altLang="en-US" sz="1800" spc="0" dirty="0"/>
              <a:t>攻击</a:t>
            </a:r>
            <a:endParaRPr lang="en-US" altLang="zh-CN" sz="1800" spc="0" dirty="0"/>
          </a:p>
        </p:txBody>
      </p:sp>
      <p:sp>
        <p:nvSpPr>
          <p:cNvPr id="17" name="文本占位符 6">
            <a:extLst>
              <a:ext uri="{FF2B5EF4-FFF2-40B4-BE49-F238E27FC236}">
                <a16:creationId xmlns:a16="http://schemas.microsoft.com/office/drawing/2014/main" id="{A40D6EFC-DBB2-4D68-BB46-AB1C39E5A397}"/>
              </a:ext>
            </a:extLst>
          </p:cNvPr>
          <p:cNvSpPr txBox="1"/>
          <p:nvPr/>
        </p:nvSpPr>
        <p:spPr>
          <a:xfrm>
            <a:off x="4913771" y="2997391"/>
            <a:ext cx="4651141"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物理攻击</a:t>
            </a:r>
          </a:p>
        </p:txBody>
      </p:sp>
      <p:sp>
        <p:nvSpPr>
          <p:cNvPr id="18" name="文本框 17">
            <a:extLst>
              <a:ext uri="{FF2B5EF4-FFF2-40B4-BE49-F238E27FC236}">
                <a16:creationId xmlns:a16="http://schemas.microsoft.com/office/drawing/2014/main" id="{735E8BA9-6030-4C16-A146-A3CD9315845B}"/>
              </a:ext>
            </a:extLst>
          </p:cNvPr>
          <p:cNvSpPr txBox="1"/>
          <p:nvPr/>
        </p:nvSpPr>
        <p:spPr>
          <a:xfrm>
            <a:off x="4245089" y="3156627"/>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2</a:t>
            </a:r>
            <a:endParaRPr lang="zh-CN" altLang="en-US" sz="4400" b="1" spc="300" dirty="0">
              <a:solidFill>
                <a:schemeClr val="accent4"/>
              </a:solidFill>
              <a:latin typeface="+mn-ea"/>
            </a:endParaRPr>
          </a:p>
        </p:txBody>
      </p:sp>
      <p:cxnSp>
        <p:nvCxnSpPr>
          <p:cNvPr id="19" name="直接连接符 18">
            <a:extLst>
              <a:ext uri="{FF2B5EF4-FFF2-40B4-BE49-F238E27FC236}">
                <a16:creationId xmlns:a16="http://schemas.microsoft.com/office/drawing/2014/main" id="{E1A3E643-D9A3-4FA1-892F-12E54A4D6DA5}"/>
              </a:ext>
            </a:extLst>
          </p:cNvPr>
          <p:cNvCxnSpPr/>
          <p:nvPr/>
        </p:nvCxnSpPr>
        <p:spPr>
          <a:xfrm flipH="1">
            <a:off x="4411391" y="3494668"/>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1">
            <a:extLst>
              <a:ext uri="{FF2B5EF4-FFF2-40B4-BE49-F238E27FC236}">
                <a16:creationId xmlns:a16="http://schemas.microsoft.com/office/drawing/2014/main" id="{8F8B35F7-F623-4DAB-9C1E-C3AA69F05789}"/>
              </a:ext>
            </a:extLst>
          </p:cNvPr>
          <p:cNvSpPr txBox="1"/>
          <p:nvPr/>
        </p:nvSpPr>
        <p:spPr>
          <a:xfrm>
            <a:off x="4957314" y="5051398"/>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spc="0" dirty="0"/>
              <a:t>计时侧信道攻击、</a:t>
            </a:r>
            <a:r>
              <a:rPr lang="en-US" altLang="zh-CN" sz="1800" spc="0" dirty="0"/>
              <a:t>Cache</a:t>
            </a:r>
            <a:r>
              <a:rPr lang="zh-CN" altLang="en-US" sz="1800" spc="0" dirty="0"/>
              <a:t>侧信道攻击（</a:t>
            </a:r>
            <a:r>
              <a:rPr lang="en-US" altLang="zh-CN" sz="1800" spc="0" dirty="0" err="1"/>
              <a:t>Flush+Load</a:t>
            </a:r>
            <a:r>
              <a:rPr lang="zh-CN" altLang="en-US" sz="1800" spc="0" dirty="0"/>
              <a:t>）、</a:t>
            </a:r>
            <a:r>
              <a:rPr lang="en-US" altLang="zh-CN" sz="1800" spc="0" dirty="0"/>
              <a:t>CPU</a:t>
            </a:r>
            <a:r>
              <a:rPr lang="zh-CN" altLang="en-US" sz="1800" spc="0" dirty="0"/>
              <a:t>硬件漏洞攻击</a:t>
            </a:r>
            <a:endParaRPr lang="en-US" altLang="zh-CN" sz="1800" spc="0" dirty="0"/>
          </a:p>
        </p:txBody>
      </p:sp>
      <p:sp>
        <p:nvSpPr>
          <p:cNvPr id="21" name="文本占位符 6">
            <a:extLst>
              <a:ext uri="{FF2B5EF4-FFF2-40B4-BE49-F238E27FC236}">
                <a16:creationId xmlns:a16="http://schemas.microsoft.com/office/drawing/2014/main" id="{B6BF2DF5-949D-447C-84ED-E2DDCCD05C2F}"/>
              </a:ext>
            </a:extLst>
          </p:cNvPr>
          <p:cNvSpPr txBox="1"/>
          <p:nvPr/>
        </p:nvSpPr>
        <p:spPr>
          <a:xfrm>
            <a:off x="4913771" y="4600615"/>
            <a:ext cx="5095349" cy="465070"/>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间接攻击</a:t>
            </a:r>
          </a:p>
        </p:txBody>
      </p:sp>
      <p:sp>
        <p:nvSpPr>
          <p:cNvPr id="22" name="文本框 21">
            <a:extLst>
              <a:ext uri="{FF2B5EF4-FFF2-40B4-BE49-F238E27FC236}">
                <a16:creationId xmlns:a16="http://schemas.microsoft.com/office/drawing/2014/main" id="{5975A994-5BD5-4546-A335-A86BADFA6D17}"/>
              </a:ext>
            </a:extLst>
          </p:cNvPr>
          <p:cNvSpPr txBox="1"/>
          <p:nvPr/>
        </p:nvSpPr>
        <p:spPr>
          <a:xfrm>
            <a:off x="4245089" y="4759851"/>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3</a:t>
            </a:r>
            <a:endParaRPr lang="zh-CN" altLang="en-US" sz="4400" b="1" spc="300" dirty="0">
              <a:solidFill>
                <a:schemeClr val="accent4"/>
              </a:solidFill>
              <a:latin typeface="+mn-ea"/>
            </a:endParaRPr>
          </a:p>
        </p:txBody>
      </p:sp>
      <p:cxnSp>
        <p:nvCxnSpPr>
          <p:cNvPr id="23" name="直接连接符 22">
            <a:extLst>
              <a:ext uri="{FF2B5EF4-FFF2-40B4-BE49-F238E27FC236}">
                <a16:creationId xmlns:a16="http://schemas.microsoft.com/office/drawing/2014/main" id="{05ECA24E-A8C5-482C-BC48-1E2ADA4084B4}"/>
              </a:ext>
            </a:extLst>
          </p:cNvPr>
          <p:cNvCxnSpPr/>
          <p:nvPr/>
        </p:nvCxnSpPr>
        <p:spPr>
          <a:xfrm flipH="1">
            <a:off x="4411391" y="5097892"/>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E3887B9C-9E2B-4376-880A-B36B3BC4A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301" y="1385576"/>
            <a:ext cx="1184687" cy="1184687"/>
          </a:xfrm>
          <a:prstGeom prst="rect">
            <a:avLst/>
          </a:prstGeom>
          <a:ln>
            <a:noFill/>
          </a:ln>
          <a:effectLst>
            <a:outerShdw blurRad="292100" dist="139700" dir="2700000" algn="tl" rotWithShape="0">
              <a:srgbClr val="333333">
                <a:alpha val="65000"/>
              </a:srgbClr>
            </a:outerShdw>
          </a:effectLst>
        </p:spPr>
      </p:pic>
      <p:pic>
        <p:nvPicPr>
          <p:cNvPr id="25" name="图片 24">
            <a:extLst>
              <a:ext uri="{FF2B5EF4-FFF2-40B4-BE49-F238E27FC236}">
                <a16:creationId xmlns:a16="http://schemas.microsoft.com/office/drawing/2014/main" id="{0BFBD5EE-F402-4013-AFB7-816EEA89A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413" y="2917235"/>
            <a:ext cx="1270516" cy="1270516"/>
          </a:xfrm>
          <a:prstGeom prst="rect">
            <a:avLst/>
          </a:prstGeom>
          <a:ln>
            <a:noFill/>
          </a:ln>
          <a:effectLst>
            <a:outerShdw blurRad="292100" dist="139700" dir="2700000" algn="tl" rotWithShape="0">
              <a:srgbClr val="333333">
                <a:alpha val="65000"/>
              </a:srgbClr>
            </a:outerShdw>
          </a:effectLst>
        </p:spPr>
      </p:pic>
      <p:pic>
        <p:nvPicPr>
          <p:cNvPr id="28" name="图片 27">
            <a:extLst>
              <a:ext uri="{FF2B5EF4-FFF2-40B4-BE49-F238E27FC236}">
                <a16:creationId xmlns:a16="http://schemas.microsoft.com/office/drawing/2014/main" id="{CE2DBCFF-FE0F-45A6-8566-4B1440C60C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0763" y="4600615"/>
            <a:ext cx="1184686" cy="1184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567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pic>
        <p:nvPicPr>
          <p:cNvPr id="1028" name="Picture 4" descr="小黄人：作业~~表情包">
            <a:extLst>
              <a:ext uri="{FF2B5EF4-FFF2-40B4-BE49-F238E27FC236}">
                <a16:creationId xmlns:a16="http://schemas.microsoft.com/office/drawing/2014/main" id="{025BDB8D-8097-4CA2-A59B-9982E324C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374" y="3054448"/>
            <a:ext cx="3423949" cy="34239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4231897" y="966399"/>
            <a:ext cx="7338786" cy="5358651"/>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10" name="文本框"/>
          <p:cNvSpPr txBox="1"/>
          <p:nvPr/>
        </p:nvSpPr>
        <p:spPr>
          <a:xfrm>
            <a:off x="4787887" y="1994261"/>
            <a:ext cx="6428799" cy="1865254"/>
          </a:xfrm>
          <a:prstGeom prst="rect">
            <a:avLst/>
          </a:prstGeom>
          <a:noFill/>
        </p:spPr>
        <p:txBody>
          <a:bodyPr wrap="square" lIns="0" tIns="0" rIns="0" bIns="0" rtlCol="0">
            <a:spAutoFit/>
          </a:bodyPr>
          <a:lstStyle/>
          <a:p>
            <a:pPr eaLnBrk="1" fontAlgn="auto" hangingPunct="1">
              <a:lnSpc>
                <a:spcPct val="130000"/>
              </a:lnSpc>
              <a:spcBef>
                <a:spcPts val="0"/>
              </a:spcBef>
              <a:spcAft>
                <a:spcPts val="0"/>
              </a:spcAft>
            </a:pPr>
            <a:r>
              <a:rPr lang="zh-CN" altLang="en-US" sz="2000" spc="300" dirty="0">
                <a:latin typeface="Arial" panose="020B0604020202020204"/>
                <a:ea typeface="微软雅黑" panose="020B0503020204020204" pitchFamily="34" charset="-122"/>
              </a:rPr>
              <a:t>了解一下其他的</a:t>
            </a:r>
            <a:r>
              <a:rPr lang="en-US" altLang="zh-CN" sz="2000" spc="300" dirty="0">
                <a:latin typeface="Arial" panose="020B0604020202020204"/>
                <a:ea typeface="微软雅黑" panose="020B0503020204020204" pitchFamily="34" charset="-122"/>
              </a:rPr>
              <a:t>CPU</a:t>
            </a:r>
            <a:r>
              <a:rPr lang="zh-CN" altLang="en-US" sz="2000" spc="300" dirty="0">
                <a:latin typeface="Arial" panose="020B0604020202020204"/>
                <a:ea typeface="微软雅黑" panose="020B0503020204020204" pitchFamily="34" charset="-122"/>
              </a:rPr>
              <a:t>硬件漏洞攻击：</a:t>
            </a:r>
            <a:endParaRPr lang="en-US" altLang="zh-CN" sz="2000" spc="300" dirty="0">
              <a:latin typeface="Arial" panose="020B0604020202020204"/>
              <a:ea typeface="微软雅黑" panose="020B0503020204020204" pitchFamily="34" charset="-122"/>
            </a:endParaRPr>
          </a:p>
          <a:p>
            <a:pPr eaLnBrk="1" fontAlgn="auto" hangingPunct="1">
              <a:lnSpc>
                <a:spcPct val="130000"/>
              </a:lnSpc>
              <a:spcBef>
                <a:spcPts val="0"/>
              </a:spcBef>
              <a:spcAft>
                <a:spcPts val="0"/>
              </a:spcAft>
            </a:pPr>
            <a:endParaRPr lang="en-US" altLang="zh-CN" sz="2000" spc="300" dirty="0">
              <a:latin typeface="Arial" panose="020B0604020202020204"/>
              <a:ea typeface="微软雅黑" panose="020B0503020204020204" pitchFamily="34" charset="-122"/>
            </a:endParaRPr>
          </a:p>
          <a:p>
            <a:pPr eaLnBrk="1" fontAlgn="auto" hangingPunct="1">
              <a:lnSpc>
                <a:spcPct val="130000"/>
              </a:lnSpc>
              <a:spcBef>
                <a:spcPts val="0"/>
              </a:spcBef>
              <a:spcAft>
                <a:spcPts val="0"/>
              </a:spcAft>
            </a:pPr>
            <a:r>
              <a:rPr lang="en-US" altLang="zh-C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Foreshadow</a:t>
            </a:r>
            <a:r>
              <a:rPr lang="zh-CN" alt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（预兆）</a:t>
            </a:r>
            <a:endParaRPr lang="en-US" altLang="zh-C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endParaRPr>
          </a:p>
          <a:p>
            <a:pPr eaLnBrk="1" fontAlgn="auto" hangingPunct="1">
              <a:lnSpc>
                <a:spcPct val="130000"/>
              </a:lnSpc>
              <a:spcBef>
                <a:spcPts val="0"/>
              </a:spcBef>
              <a:spcAft>
                <a:spcPts val="0"/>
              </a:spcAft>
            </a:pPr>
            <a:r>
              <a:rPr lang="en-US" altLang="zh-CN" sz="28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ZombieLoad</a:t>
            </a:r>
            <a:r>
              <a:rPr lang="zh-CN" alt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rPr>
              <a:t>（僵尸加载）</a:t>
            </a:r>
            <a:endParaRPr lang="en-US" altLang="zh-C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a:ea typeface="微软雅黑" panose="020B0503020204020204" pitchFamily="34" charset="-122"/>
            </a:endParaRPr>
          </a:p>
        </p:txBody>
      </p:sp>
    </p:spTree>
    <p:extLst>
      <p:ext uri="{BB962C8B-B14F-4D97-AF65-F5344CB8AC3E}">
        <p14:creationId xmlns:p14="http://schemas.microsoft.com/office/powerpoint/2010/main" val="108838606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565651" y="2925486"/>
            <a:ext cx="6914815" cy="97039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华文琥珀" panose="02010800040101010101" pitchFamily="2" charset="-122"/>
                <a:ea typeface="华文琥珀" panose="02010800040101010101" pitchFamily="2" charset="-122"/>
              </a:rPr>
              <a:t>探讨时间</a:t>
            </a:r>
          </a:p>
        </p:txBody>
      </p:sp>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BFA7079C-1119-4CEE-BF8E-BF989FDFFCAE}"/>
              </a:ext>
            </a:extLst>
          </p:cNvPr>
          <p:cNvGrpSpPr/>
          <p:nvPr/>
        </p:nvGrpSpPr>
        <p:grpSpPr>
          <a:xfrm>
            <a:off x="6751619" y="2669721"/>
            <a:ext cx="1110588" cy="1171575"/>
            <a:chOff x="9038676" y="2453000"/>
            <a:chExt cx="473036" cy="525437"/>
          </a:xfrm>
          <a:solidFill>
            <a:schemeClr val="bg1"/>
          </a:solidFill>
        </p:grpSpPr>
        <p:sp>
          <p:nvSpPr>
            <p:cNvPr id="9" name="任意多边形: 形状 8">
              <a:extLst>
                <a:ext uri="{FF2B5EF4-FFF2-40B4-BE49-F238E27FC236}">
                  <a16:creationId xmlns:a16="http://schemas.microsoft.com/office/drawing/2014/main" id="{013E4C53-101C-4282-B164-F4582F5E9298}"/>
                </a:ext>
              </a:extLst>
            </p:cNvPr>
            <p:cNvSpPr/>
            <p:nvPr/>
          </p:nvSpPr>
          <p:spPr>
            <a:xfrm>
              <a:off x="9122895" y="2539687"/>
              <a:ext cx="303750" cy="438750"/>
            </a:xfrm>
            <a:custGeom>
              <a:avLst/>
              <a:gdLst>
                <a:gd name="connsiteX0" fmla="*/ 166421 w 303750"/>
                <a:gd name="connsiteY0" fmla="*/ 0 h 438750"/>
                <a:gd name="connsiteX1" fmla="*/ 147167 w 303750"/>
                <a:gd name="connsiteY1" fmla="*/ 0 h 438750"/>
                <a:gd name="connsiteX2" fmla="*/ 0 w 303750"/>
                <a:gd name="connsiteY2" fmla="*/ 157309 h 438750"/>
                <a:gd name="connsiteX3" fmla="*/ 69221 w 303750"/>
                <a:gd name="connsiteY3" fmla="*/ 287938 h 438750"/>
                <a:gd name="connsiteX4" fmla="*/ 69221 w 303750"/>
                <a:gd name="connsiteY4" fmla="*/ 333197 h 438750"/>
                <a:gd name="connsiteX5" fmla="*/ 81793 w 303750"/>
                <a:gd name="connsiteY5" fmla="*/ 356619 h 438750"/>
                <a:gd name="connsiteX6" fmla="*/ 85050 w 303750"/>
                <a:gd name="connsiteY6" fmla="*/ 362273 h 438750"/>
                <a:gd name="connsiteX7" fmla="*/ 82502 w 303750"/>
                <a:gd name="connsiteY7" fmla="*/ 368246 h 438750"/>
                <a:gd name="connsiteX8" fmla="*/ 70673 w 303750"/>
                <a:gd name="connsiteY8" fmla="*/ 381257 h 438750"/>
                <a:gd name="connsiteX9" fmla="*/ 70673 w 303750"/>
                <a:gd name="connsiteY9" fmla="*/ 410434 h 438750"/>
                <a:gd name="connsiteX10" fmla="*/ 82502 w 303750"/>
                <a:gd name="connsiteY10" fmla="*/ 422246 h 438750"/>
                <a:gd name="connsiteX11" fmla="*/ 90416 w 303750"/>
                <a:gd name="connsiteY11" fmla="*/ 422246 h 438750"/>
                <a:gd name="connsiteX12" fmla="*/ 101351 w 303750"/>
                <a:gd name="connsiteY12" fmla="*/ 427478 h 438750"/>
                <a:gd name="connsiteX13" fmla="*/ 156802 w 303750"/>
                <a:gd name="connsiteY13" fmla="*/ 450225 h 438750"/>
                <a:gd name="connsiteX14" fmla="*/ 212237 w 303750"/>
                <a:gd name="connsiteY14" fmla="*/ 427478 h 438750"/>
                <a:gd name="connsiteX15" fmla="*/ 223172 w 303750"/>
                <a:gd name="connsiteY15" fmla="*/ 422246 h 438750"/>
                <a:gd name="connsiteX16" fmla="*/ 231086 w 303750"/>
                <a:gd name="connsiteY16" fmla="*/ 422246 h 438750"/>
                <a:gd name="connsiteX17" fmla="*/ 242916 w 303750"/>
                <a:gd name="connsiteY17" fmla="*/ 410434 h 438750"/>
                <a:gd name="connsiteX18" fmla="*/ 242916 w 303750"/>
                <a:gd name="connsiteY18" fmla="*/ 381257 h 438750"/>
                <a:gd name="connsiteX19" fmla="*/ 231086 w 303750"/>
                <a:gd name="connsiteY19" fmla="*/ 368246 h 438750"/>
                <a:gd name="connsiteX20" fmla="*/ 228555 w 303750"/>
                <a:gd name="connsiteY20" fmla="*/ 362273 h 438750"/>
                <a:gd name="connsiteX21" fmla="*/ 231812 w 303750"/>
                <a:gd name="connsiteY21" fmla="*/ 356619 h 438750"/>
                <a:gd name="connsiteX22" fmla="*/ 244367 w 303750"/>
                <a:gd name="connsiteY22" fmla="*/ 333197 h 438750"/>
                <a:gd name="connsiteX23" fmla="*/ 244367 w 303750"/>
                <a:gd name="connsiteY23" fmla="*/ 287938 h 438750"/>
                <a:gd name="connsiteX24" fmla="*/ 313588 w 303750"/>
                <a:gd name="connsiteY24" fmla="*/ 157309 h 438750"/>
                <a:gd name="connsiteX25" fmla="*/ 166421 w 303750"/>
                <a:gd name="connsiteY25" fmla="*/ 0 h 438750"/>
                <a:gd name="connsiteX26" fmla="*/ 211478 w 303750"/>
                <a:gd name="connsiteY26" fmla="*/ 253699 h 438750"/>
                <a:gd name="connsiteX27" fmla="*/ 202652 w 303750"/>
                <a:gd name="connsiteY27" fmla="*/ 258272 h 438750"/>
                <a:gd name="connsiteX28" fmla="*/ 202652 w 303750"/>
                <a:gd name="connsiteY28" fmla="*/ 300274 h 438750"/>
                <a:gd name="connsiteX29" fmla="*/ 190688 w 303750"/>
                <a:gd name="connsiteY29" fmla="*/ 315107 h 438750"/>
                <a:gd name="connsiteX30" fmla="*/ 172091 w 303750"/>
                <a:gd name="connsiteY30" fmla="*/ 319022 h 438750"/>
                <a:gd name="connsiteX31" fmla="*/ 141514 w 303750"/>
                <a:gd name="connsiteY31" fmla="*/ 319022 h 438750"/>
                <a:gd name="connsiteX32" fmla="*/ 122918 w 303750"/>
                <a:gd name="connsiteY32" fmla="*/ 315107 h 438750"/>
                <a:gd name="connsiteX33" fmla="*/ 110953 w 303750"/>
                <a:gd name="connsiteY33" fmla="*/ 300274 h 438750"/>
                <a:gd name="connsiteX34" fmla="*/ 110953 w 303750"/>
                <a:gd name="connsiteY34" fmla="*/ 258255 h 438750"/>
                <a:gd name="connsiteX35" fmla="*/ 102128 w 303750"/>
                <a:gd name="connsiteY35" fmla="*/ 253682 h 438750"/>
                <a:gd name="connsiteX36" fmla="*/ 48516 w 303750"/>
                <a:gd name="connsiteY36" fmla="*/ 160161 h 438750"/>
                <a:gd name="connsiteX37" fmla="*/ 156802 w 303750"/>
                <a:gd name="connsiteY37" fmla="*/ 50676 h 438750"/>
                <a:gd name="connsiteX38" fmla="*/ 265073 w 303750"/>
                <a:gd name="connsiteY38" fmla="*/ 160161 h 438750"/>
                <a:gd name="connsiteX39" fmla="*/ 211478 w 303750"/>
                <a:gd name="connsiteY39" fmla="*/ 253699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3750" h="438750">
                  <a:moveTo>
                    <a:pt x="166421" y="0"/>
                  </a:moveTo>
                  <a:lnTo>
                    <a:pt x="147167" y="0"/>
                  </a:lnTo>
                  <a:cubicBezTo>
                    <a:pt x="65289" y="5181"/>
                    <a:pt x="0" y="73643"/>
                    <a:pt x="0" y="157309"/>
                  </a:cubicBezTo>
                  <a:cubicBezTo>
                    <a:pt x="0" y="214819"/>
                    <a:pt x="25380" y="260769"/>
                    <a:pt x="69221" y="287938"/>
                  </a:cubicBezTo>
                  <a:lnTo>
                    <a:pt x="69221" y="333197"/>
                  </a:lnTo>
                  <a:cubicBezTo>
                    <a:pt x="69221" y="346410"/>
                    <a:pt x="74132" y="351523"/>
                    <a:pt x="81793" y="356619"/>
                  </a:cubicBezTo>
                  <a:cubicBezTo>
                    <a:pt x="83700" y="357851"/>
                    <a:pt x="84915" y="359961"/>
                    <a:pt x="85050" y="362273"/>
                  </a:cubicBezTo>
                  <a:cubicBezTo>
                    <a:pt x="85185" y="364568"/>
                    <a:pt x="85404" y="367538"/>
                    <a:pt x="82502" y="368246"/>
                  </a:cubicBezTo>
                  <a:cubicBezTo>
                    <a:pt x="70639" y="368246"/>
                    <a:pt x="70673" y="381257"/>
                    <a:pt x="70673" y="381257"/>
                  </a:cubicBezTo>
                  <a:cubicBezTo>
                    <a:pt x="70673" y="386522"/>
                    <a:pt x="70673" y="410434"/>
                    <a:pt x="70673" y="410434"/>
                  </a:cubicBezTo>
                  <a:cubicBezTo>
                    <a:pt x="70673" y="416964"/>
                    <a:pt x="75954" y="422246"/>
                    <a:pt x="82502" y="422246"/>
                  </a:cubicBezTo>
                  <a:lnTo>
                    <a:pt x="90416" y="422246"/>
                  </a:lnTo>
                  <a:cubicBezTo>
                    <a:pt x="96744" y="422246"/>
                    <a:pt x="101351" y="427478"/>
                    <a:pt x="101351" y="427478"/>
                  </a:cubicBezTo>
                  <a:cubicBezTo>
                    <a:pt x="101351" y="427478"/>
                    <a:pt x="129178" y="450225"/>
                    <a:pt x="156802" y="450225"/>
                  </a:cubicBezTo>
                  <a:cubicBezTo>
                    <a:pt x="184815" y="450225"/>
                    <a:pt x="212237" y="427478"/>
                    <a:pt x="212237" y="427478"/>
                  </a:cubicBezTo>
                  <a:cubicBezTo>
                    <a:pt x="212237" y="427478"/>
                    <a:pt x="216844" y="422246"/>
                    <a:pt x="223172" y="422246"/>
                  </a:cubicBezTo>
                  <a:lnTo>
                    <a:pt x="231086" y="422246"/>
                  </a:lnTo>
                  <a:cubicBezTo>
                    <a:pt x="237651" y="422246"/>
                    <a:pt x="242916" y="416964"/>
                    <a:pt x="242916" y="410434"/>
                  </a:cubicBezTo>
                  <a:cubicBezTo>
                    <a:pt x="242916" y="410434"/>
                    <a:pt x="242916" y="386539"/>
                    <a:pt x="242916" y="381257"/>
                  </a:cubicBezTo>
                  <a:cubicBezTo>
                    <a:pt x="242916" y="381257"/>
                    <a:pt x="242949" y="368246"/>
                    <a:pt x="231086" y="368246"/>
                  </a:cubicBezTo>
                  <a:cubicBezTo>
                    <a:pt x="228184" y="367554"/>
                    <a:pt x="228420" y="364534"/>
                    <a:pt x="228555" y="362273"/>
                  </a:cubicBezTo>
                  <a:cubicBezTo>
                    <a:pt x="228724" y="359961"/>
                    <a:pt x="229905" y="357851"/>
                    <a:pt x="231812" y="356619"/>
                  </a:cubicBezTo>
                  <a:cubicBezTo>
                    <a:pt x="239456" y="351523"/>
                    <a:pt x="244367" y="346427"/>
                    <a:pt x="244367" y="333197"/>
                  </a:cubicBezTo>
                  <a:lnTo>
                    <a:pt x="244367" y="287938"/>
                  </a:lnTo>
                  <a:cubicBezTo>
                    <a:pt x="288208" y="260786"/>
                    <a:pt x="313588" y="214819"/>
                    <a:pt x="313588" y="157309"/>
                  </a:cubicBezTo>
                  <a:cubicBezTo>
                    <a:pt x="313588" y="73643"/>
                    <a:pt x="248333" y="5164"/>
                    <a:pt x="166421" y="0"/>
                  </a:cubicBezTo>
                  <a:close/>
                  <a:moveTo>
                    <a:pt x="211478" y="253699"/>
                  </a:moveTo>
                  <a:lnTo>
                    <a:pt x="202652" y="258272"/>
                  </a:lnTo>
                  <a:lnTo>
                    <a:pt x="202652" y="300274"/>
                  </a:lnTo>
                  <a:cubicBezTo>
                    <a:pt x="202652" y="307463"/>
                    <a:pt x="197674" y="313588"/>
                    <a:pt x="190688" y="315107"/>
                  </a:cubicBezTo>
                  <a:lnTo>
                    <a:pt x="172091" y="319022"/>
                  </a:lnTo>
                  <a:cubicBezTo>
                    <a:pt x="168953" y="319714"/>
                    <a:pt x="153968" y="322194"/>
                    <a:pt x="141514" y="319022"/>
                  </a:cubicBezTo>
                  <a:lnTo>
                    <a:pt x="122918" y="315107"/>
                  </a:lnTo>
                  <a:cubicBezTo>
                    <a:pt x="115931" y="313588"/>
                    <a:pt x="110953" y="307463"/>
                    <a:pt x="110953" y="300274"/>
                  </a:cubicBezTo>
                  <a:lnTo>
                    <a:pt x="110953" y="258255"/>
                  </a:lnTo>
                  <a:lnTo>
                    <a:pt x="102128" y="253682"/>
                  </a:lnTo>
                  <a:cubicBezTo>
                    <a:pt x="57814" y="230901"/>
                    <a:pt x="48516" y="190215"/>
                    <a:pt x="48516" y="160161"/>
                  </a:cubicBezTo>
                  <a:cubicBezTo>
                    <a:pt x="48516" y="99900"/>
                    <a:pt x="97031" y="50878"/>
                    <a:pt x="156802" y="50676"/>
                  </a:cubicBezTo>
                  <a:cubicBezTo>
                    <a:pt x="216557" y="50878"/>
                    <a:pt x="265073" y="99900"/>
                    <a:pt x="265073" y="160161"/>
                  </a:cubicBezTo>
                  <a:cubicBezTo>
                    <a:pt x="265073" y="190232"/>
                    <a:pt x="255774" y="230918"/>
                    <a:pt x="211478" y="25369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0" name="任意多边形: 形状 9">
              <a:extLst>
                <a:ext uri="{FF2B5EF4-FFF2-40B4-BE49-F238E27FC236}">
                  <a16:creationId xmlns:a16="http://schemas.microsoft.com/office/drawing/2014/main" id="{ADDA7188-65EC-4335-A87A-9B2E0D57B9FC}"/>
                </a:ext>
              </a:extLst>
            </p:cNvPr>
            <p:cNvSpPr/>
            <p:nvPr/>
          </p:nvSpPr>
          <p:spPr>
            <a:xfrm>
              <a:off x="9420525" y="2536256"/>
              <a:ext cx="50625" cy="50625"/>
            </a:xfrm>
            <a:custGeom>
              <a:avLst/>
              <a:gdLst>
                <a:gd name="connsiteX0" fmla="*/ 57809 w 50625"/>
                <a:gd name="connsiteY0" fmla="*/ 21352 h 50625"/>
                <a:gd name="connsiteX1" fmla="*/ 54839 w 50625"/>
                <a:gd name="connsiteY1" fmla="*/ 10468 h 50625"/>
                <a:gd name="connsiteX2" fmla="*/ 50417 w 50625"/>
                <a:gd name="connsiteY2" fmla="*/ 5051 h 50625"/>
                <a:gd name="connsiteX3" fmla="*/ 40309 w 50625"/>
                <a:gd name="connsiteY3" fmla="*/ 22 h 50625"/>
                <a:gd name="connsiteX4" fmla="*/ 29746 w 50625"/>
                <a:gd name="connsiteY4" fmla="*/ 3903 h 50625"/>
                <a:gd name="connsiteX5" fmla="*/ 4349 w 50625"/>
                <a:gd name="connsiteY5" fmla="*/ 28052 h 50625"/>
                <a:gd name="connsiteX6" fmla="*/ 3218 w 50625"/>
                <a:gd name="connsiteY6" fmla="*/ 47340 h 50625"/>
                <a:gd name="connsiteX7" fmla="*/ 4096 w 50625"/>
                <a:gd name="connsiteY7" fmla="*/ 48369 h 50625"/>
                <a:gd name="connsiteX8" fmla="*/ 23215 w 50625"/>
                <a:gd name="connsiteY8" fmla="*/ 51035 h 50625"/>
                <a:gd name="connsiteX9" fmla="*/ 51886 w 50625"/>
                <a:gd name="connsiteY9" fmla="*/ 30920 h 50625"/>
                <a:gd name="connsiteX10" fmla="*/ 57809 w 50625"/>
                <a:gd name="connsiteY10" fmla="*/ 2135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7809" y="21352"/>
                  </a:moveTo>
                  <a:cubicBezTo>
                    <a:pt x="58399" y="17488"/>
                    <a:pt x="57319" y="13556"/>
                    <a:pt x="54839" y="10468"/>
                  </a:cubicBezTo>
                  <a:cubicBezTo>
                    <a:pt x="53387" y="8645"/>
                    <a:pt x="51903" y="6857"/>
                    <a:pt x="50417" y="5051"/>
                  </a:cubicBezTo>
                  <a:cubicBezTo>
                    <a:pt x="47886" y="2064"/>
                    <a:pt x="44258" y="242"/>
                    <a:pt x="40309" y="22"/>
                  </a:cubicBezTo>
                  <a:cubicBezTo>
                    <a:pt x="36445" y="-197"/>
                    <a:pt x="32581" y="1220"/>
                    <a:pt x="29746" y="3903"/>
                  </a:cubicBezTo>
                  <a:lnTo>
                    <a:pt x="4349" y="28052"/>
                  </a:lnTo>
                  <a:cubicBezTo>
                    <a:pt x="-984" y="33198"/>
                    <a:pt x="-1473" y="41619"/>
                    <a:pt x="3218" y="47340"/>
                  </a:cubicBezTo>
                  <a:cubicBezTo>
                    <a:pt x="3539" y="47677"/>
                    <a:pt x="3775" y="48015"/>
                    <a:pt x="4096" y="48369"/>
                  </a:cubicBezTo>
                  <a:cubicBezTo>
                    <a:pt x="8753" y="54140"/>
                    <a:pt x="17106" y="55322"/>
                    <a:pt x="23215" y="51035"/>
                  </a:cubicBezTo>
                  <a:lnTo>
                    <a:pt x="51886" y="30920"/>
                  </a:lnTo>
                  <a:cubicBezTo>
                    <a:pt x="55075" y="28676"/>
                    <a:pt x="57218" y="25217"/>
                    <a:pt x="57809" y="2135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 name="任意多边形: 形状 10">
              <a:extLst>
                <a:ext uri="{FF2B5EF4-FFF2-40B4-BE49-F238E27FC236}">
                  <a16:creationId xmlns:a16="http://schemas.microsoft.com/office/drawing/2014/main" id="{E6F76245-EF9F-4F45-9FB6-09423ED0ECF8}"/>
                </a:ext>
              </a:extLst>
            </p:cNvPr>
            <p:cNvSpPr/>
            <p:nvPr/>
          </p:nvSpPr>
          <p:spPr>
            <a:xfrm>
              <a:off x="9260846" y="2453000"/>
              <a:ext cx="33750" cy="50625"/>
            </a:xfrm>
            <a:custGeom>
              <a:avLst/>
              <a:gdLst>
                <a:gd name="connsiteX0" fmla="*/ 17383 w 33750"/>
                <a:gd name="connsiteY0" fmla="*/ 63332 h 50625"/>
                <a:gd name="connsiteX1" fmla="*/ 18666 w 33750"/>
                <a:gd name="connsiteY1" fmla="*/ 63315 h 50625"/>
                <a:gd name="connsiteX2" fmla="*/ 32706 w 33750"/>
                <a:gd name="connsiteY2" fmla="*/ 50051 h 50625"/>
                <a:gd name="connsiteX3" fmla="*/ 34950 w 33750"/>
                <a:gd name="connsiteY3" fmla="*/ 15086 h 50625"/>
                <a:gd name="connsiteX4" fmla="*/ 31136 w 33750"/>
                <a:gd name="connsiteY4" fmla="*/ 4506 h 50625"/>
                <a:gd name="connsiteX5" fmla="*/ 20859 w 33750"/>
                <a:gd name="connsiteY5" fmla="*/ 0 h 50625"/>
                <a:gd name="connsiteX6" fmla="*/ 13823 w 33750"/>
                <a:gd name="connsiteY6" fmla="*/ 68 h 50625"/>
                <a:gd name="connsiteX7" fmla="*/ 3613 w 33750"/>
                <a:gd name="connsiteY7" fmla="*/ 4793 h 50625"/>
                <a:gd name="connsiteX8" fmla="*/ 53 w 33750"/>
                <a:gd name="connsiteY8" fmla="*/ 15474 h 50625"/>
                <a:gd name="connsiteX9" fmla="*/ 3073 w 33750"/>
                <a:gd name="connsiteY9" fmla="*/ 50389 h 50625"/>
                <a:gd name="connsiteX10" fmla="*/ 17383 w 33750"/>
                <a:gd name="connsiteY10" fmla="*/ 63332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50" h="50625">
                  <a:moveTo>
                    <a:pt x="17383" y="63332"/>
                  </a:moveTo>
                  <a:cubicBezTo>
                    <a:pt x="17805" y="63315"/>
                    <a:pt x="18244" y="63315"/>
                    <a:pt x="18666" y="63315"/>
                  </a:cubicBezTo>
                  <a:cubicBezTo>
                    <a:pt x="26091" y="63264"/>
                    <a:pt x="32233" y="57476"/>
                    <a:pt x="32706" y="50051"/>
                  </a:cubicBezTo>
                  <a:lnTo>
                    <a:pt x="34950" y="15086"/>
                  </a:lnTo>
                  <a:cubicBezTo>
                    <a:pt x="35203" y="11188"/>
                    <a:pt x="33853" y="7358"/>
                    <a:pt x="31136" y="4506"/>
                  </a:cubicBezTo>
                  <a:cubicBezTo>
                    <a:pt x="28504" y="1637"/>
                    <a:pt x="24741" y="17"/>
                    <a:pt x="20859" y="0"/>
                  </a:cubicBezTo>
                  <a:cubicBezTo>
                    <a:pt x="18497" y="0"/>
                    <a:pt x="16168" y="17"/>
                    <a:pt x="13823" y="68"/>
                  </a:cubicBezTo>
                  <a:cubicBezTo>
                    <a:pt x="9924" y="169"/>
                    <a:pt x="6212" y="1873"/>
                    <a:pt x="3613" y="4793"/>
                  </a:cubicBezTo>
                  <a:cubicBezTo>
                    <a:pt x="1014" y="7712"/>
                    <a:pt x="-285" y="11593"/>
                    <a:pt x="53" y="15474"/>
                  </a:cubicBezTo>
                  <a:lnTo>
                    <a:pt x="3073" y="50389"/>
                  </a:lnTo>
                  <a:cubicBezTo>
                    <a:pt x="3714" y="57780"/>
                    <a:pt x="9958" y="63433"/>
                    <a:pt x="17383" y="63332"/>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 name="任意多边形: 形状 11">
              <a:extLst>
                <a:ext uri="{FF2B5EF4-FFF2-40B4-BE49-F238E27FC236}">
                  <a16:creationId xmlns:a16="http://schemas.microsoft.com/office/drawing/2014/main" id="{EFFE2288-E629-4244-94DB-1F7A100F9D79}"/>
                </a:ext>
              </a:extLst>
            </p:cNvPr>
            <p:cNvSpPr/>
            <p:nvPr/>
          </p:nvSpPr>
          <p:spPr>
            <a:xfrm>
              <a:off x="9038676" y="2732680"/>
              <a:ext cx="50625" cy="33750"/>
            </a:xfrm>
            <a:custGeom>
              <a:avLst/>
              <a:gdLst>
                <a:gd name="connsiteX0" fmla="*/ 62585 w 50625"/>
                <a:gd name="connsiteY0" fmla="*/ 10890 h 33750"/>
                <a:gd name="connsiteX1" fmla="*/ 46537 w 50625"/>
                <a:gd name="connsiteY1" fmla="*/ 175 h 33750"/>
                <a:gd name="connsiteX2" fmla="*/ 11927 w 50625"/>
                <a:gd name="connsiteY2" fmla="*/ 5862 h 33750"/>
                <a:gd name="connsiteX3" fmla="*/ 2443 w 50625"/>
                <a:gd name="connsiteY3" fmla="*/ 11903 h 33750"/>
                <a:gd name="connsiteX4" fmla="*/ 334 w 50625"/>
                <a:gd name="connsiteY4" fmla="*/ 22939 h 33750"/>
                <a:gd name="connsiteX5" fmla="*/ 1987 w 50625"/>
                <a:gd name="connsiteY5" fmla="*/ 29740 h 33750"/>
                <a:gd name="connsiteX6" fmla="*/ 8855 w 50625"/>
                <a:gd name="connsiteY6" fmla="*/ 38599 h 33750"/>
                <a:gd name="connsiteX7" fmla="*/ 20060 w 50625"/>
                <a:gd name="connsiteY7" fmla="*/ 39645 h 33750"/>
                <a:gd name="connsiteX8" fmla="*/ 53439 w 50625"/>
                <a:gd name="connsiteY8" fmla="*/ 28930 h 33750"/>
                <a:gd name="connsiteX9" fmla="*/ 62889 w 50625"/>
                <a:gd name="connsiteY9" fmla="*/ 12089 h 33750"/>
                <a:gd name="connsiteX10" fmla="*/ 62585 w 50625"/>
                <a:gd name="connsiteY10" fmla="*/ 1089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2585" y="10890"/>
                  </a:moveTo>
                  <a:cubicBezTo>
                    <a:pt x="60881" y="3634"/>
                    <a:pt x="53878" y="-973"/>
                    <a:pt x="46537" y="175"/>
                  </a:cubicBezTo>
                  <a:lnTo>
                    <a:pt x="11927" y="5862"/>
                  </a:lnTo>
                  <a:cubicBezTo>
                    <a:pt x="8062" y="6486"/>
                    <a:pt x="4637" y="8663"/>
                    <a:pt x="2443" y="11903"/>
                  </a:cubicBezTo>
                  <a:cubicBezTo>
                    <a:pt x="266" y="15109"/>
                    <a:pt x="-510" y="19142"/>
                    <a:pt x="334" y="22939"/>
                  </a:cubicBezTo>
                  <a:cubicBezTo>
                    <a:pt x="840" y="25217"/>
                    <a:pt x="1397" y="27512"/>
                    <a:pt x="1987" y="29740"/>
                  </a:cubicBezTo>
                  <a:cubicBezTo>
                    <a:pt x="2949" y="33554"/>
                    <a:pt x="5430" y="36760"/>
                    <a:pt x="8855" y="38599"/>
                  </a:cubicBezTo>
                  <a:cubicBezTo>
                    <a:pt x="12281" y="40472"/>
                    <a:pt x="16331" y="40945"/>
                    <a:pt x="20060" y="39645"/>
                  </a:cubicBezTo>
                  <a:lnTo>
                    <a:pt x="53439" y="28930"/>
                  </a:lnTo>
                  <a:cubicBezTo>
                    <a:pt x="60493" y="26635"/>
                    <a:pt x="64644" y="19311"/>
                    <a:pt x="62889" y="12089"/>
                  </a:cubicBezTo>
                  <a:cubicBezTo>
                    <a:pt x="62788" y="11768"/>
                    <a:pt x="62687" y="11312"/>
                    <a:pt x="62585" y="1089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 name="任意多边形: 形状 13">
              <a:extLst>
                <a:ext uri="{FF2B5EF4-FFF2-40B4-BE49-F238E27FC236}">
                  <a16:creationId xmlns:a16="http://schemas.microsoft.com/office/drawing/2014/main" id="{7330B7C8-C30E-45DE-A684-99792F1CDF5B}"/>
                </a:ext>
              </a:extLst>
            </p:cNvPr>
            <p:cNvSpPr/>
            <p:nvPr/>
          </p:nvSpPr>
          <p:spPr>
            <a:xfrm>
              <a:off x="9080336" y="2540605"/>
              <a:ext cx="50625" cy="50625"/>
            </a:xfrm>
            <a:custGeom>
              <a:avLst/>
              <a:gdLst>
                <a:gd name="connsiteX0" fmla="*/ 54540 w 50625"/>
                <a:gd name="connsiteY0" fmla="*/ 47529 h 50625"/>
                <a:gd name="connsiteX1" fmla="*/ 55367 w 50625"/>
                <a:gd name="connsiteY1" fmla="*/ 46483 h 50625"/>
                <a:gd name="connsiteX2" fmla="*/ 53730 w 50625"/>
                <a:gd name="connsiteY2" fmla="*/ 27229 h 50625"/>
                <a:gd name="connsiteX3" fmla="*/ 27793 w 50625"/>
                <a:gd name="connsiteY3" fmla="*/ 3688 h 50625"/>
                <a:gd name="connsiteX4" fmla="*/ 17145 w 50625"/>
                <a:gd name="connsiteY4" fmla="*/ 43 h 50625"/>
                <a:gd name="connsiteX5" fmla="*/ 7206 w 50625"/>
                <a:gd name="connsiteY5" fmla="*/ 5291 h 50625"/>
                <a:gd name="connsiteX6" fmla="*/ 2869 w 50625"/>
                <a:gd name="connsiteY6" fmla="*/ 10843 h 50625"/>
                <a:gd name="connsiteX7" fmla="*/ 202 w 50625"/>
                <a:gd name="connsiteY7" fmla="*/ 21778 h 50625"/>
                <a:gd name="connsiteX8" fmla="*/ 6311 w 50625"/>
                <a:gd name="connsiteY8" fmla="*/ 31211 h 50625"/>
                <a:gd name="connsiteX9" fmla="*/ 35488 w 50625"/>
                <a:gd name="connsiteY9" fmla="*/ 50634 h 50625"/>
                <a:gd name="connsiteX10" fmla="*/ 54540 w 50625"/>
                <a:gd name="connsiteY10" fmla="*/ 47529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50625">
                  <a:moveTo>
                    <a:pt x="54540" y="47529"/>
                  </a:moveTo>
                  <a:cubicBezTo>
                    <a:pt x="54827" y="47175"/>
                    <a:pt x="55080" y="46820"/>
                    <a:pt x="55367" y="46483"/>
                  </a:cubicBezTo>
                  <a:cubicBezTo>
                    <a:pt x="59957" y="40610"/>
                    <a:pt x="59231" y="32224"/>
                    <a:pt x="53730" y="27229"/>
                  </a:cubicBezTo>
                  <a:lnTo>
                    <a:pt x="27793" y="3688"/>
                  </a:lnTo>
                  <a:cubicBezTo>
                    <a:pt x="24891" y="1055"/>
                    <a:pt x="21043" y="-261"/>
                    <a:pt x="17145" y="43"/>
                  </a:cubicBezTo>
                  <a:cubicBezTo>
                    <a:pt x="13264" y="364"/>
                    <a:pt x="9652" y="2254"/>
                    <a:pt x="7206" y="5291"/>
                  </a:cubicBezTo>
                  <a:cubicBezTo>
                    <a:pt x="5721" y="7130"/>
                    <a:pt x="4286" y="8970"/>
                    <a:pt x="2869" y="10843"/>
                  </a:cubicBezTo>
                  <a:cubicBezTo>
                    <a:pt x="506" y="13982"/>
                    <a:pt x="-456" y="17914"/>
                    <a:pt x="202" y="21778"/>
                  </a:cubicBezTo>
                  <a:cubicBezTo>
                    <a:pt x="861" y="25625"/>
                    <a:pt x="3071" y="29017"/>
                    <a:pt x="6311" y="31211"/>
                  </a:cubicBezTo>
                  <a:lnTo>
                    <a:pt x="35488" y="50634"/>
                  </a:lnTo>
                  <a:cubicBezTo>
                    <a:pt x="41664" y="54752"/>
                    <a:pt x="50001" y="53385"/>
                    <a:pt x="54540" y="4752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6" name="任意多边形: 形状 15">
              <a:extLst>
                <a:ext uri="{FF2B5EF4-FFF2-40B4-BE49-F238E27FC236}">
                  <a16:creationId xmlns:a16="http://schemas.microsoft.com/office/drawing/2014/main" id="{B3DA6C15-49F7-4254-9942-52C0F0B19ED9}"/>
                </a:ext>
              </a:extLst>
            </p:cNvPr>
            <p:cNvSpPr/>
            <p:nvPr/>
          </p:nvSpPr>
          <p:spPr>
            <a:xfrm>
              <a:off x="9461087" y="2728751"/>
              <a:ext cx="50625" cy="33750"/>
            </a:xfrm>
            <a:custGeom>
              <a:avLst/>
              <a:gdLst>
                <a:gd name="connsiteX0" fmla="*/ 60817 w 50625"/>
                <a:gd name="connsiteY0" fmla="*/ 10904 h 33750"/>
                <a:gd name="connsiteX1" fmla="*/ 51216 w 50625"/>
                <a:gd name="connsiteY1" fmla="*/ 5049 h 33750"/>
                <a:gd name="connsiteX2" fmla="*/ 16554 w 50625"/>
                <a:gd name="connsiteY2" fmla="*/ 138 h 33750"/>
                <a:gd name="connsiteX3" fmla="*/ 726 w 50625"/>
                <a:gd name="connsiteY3" fmla="*/ 11191 h 33750"/>
                <a:gd name="connsiteX4" fmla="*/ 371 w 50625"/>
                <a:gd name="connsiteY4" fmla="*/ 12508 h 33750"/>
                <a:gd name="connsiteX5" fmla="*/ 10142 w 50625"/>
                <a:gd name="connsiteY5" fmla="*/ 29079 h 33750"/>
                <a:gd name="connsiteX6" fmla="*/ 43689 w 50625"/>
                <a:gd name="connsiteY6" fmla="*/ 39052 h 33750"/>
                <a:gd name="connsiteX7" fmla="*/ 54861 w 50625"/>
                <a:gd name="connsiteY7" fmla="*/ 37786 h 33750"/>
                <a:gd name="connsiteX8" fmla="*/ 61543 w 50625"/>
                <a:gd name="connsiteY8" fmla="*/ 28724 h 33750"/>
                <a:gd name="connsiteX9" fmla="*/ 63028 w 50625"/>
                <a:gd name="connsiteY9" fmla="*/ 21907 h 33750"/>
                <a:gd name="connsiteX10" fmla="*/ 60817 w 50625"/>
                <a:gd name="connsiteY10" fmla="*/ 1090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25" h="33750">
                  <a:moveTo>
                    <a:pt x="60817" y="10904"/>
                  </a:moveTo>
                  <a:cubicBezTo>
                    <a:pt x="58539" y="7732"/>
                    <a:pt x="55080" y="5606"/>
                    <a:pt x="51216" y="5049"/>
                  </a:cubicBezTo>
                  <a:lnTo>
                    <a:pt x="16554" y="138"/>
                  </a:lnTo>
                  <a:cubicBezTo>
                    <a:pt x="9197" y="-891"/>
                    <a:pt x="2278" y="3935"/>
                    <a:pt x="726" y="11191"/>
                  </a:cubicBezTo>
                  <a:cubicBezTo>
                    <a:pt x="557" y="11563"/>
                    <a:pt x="472" y="12103"/>
                    <a:pt x="371" y="12508"/>
                  </a:cubicBezTo>
                  <a:cubicBezTo>
                    <a:pt x="-1333" y="19764"/>
                    <a:pt x="2987" y="26936"/>
                    <a:pt x="10142" y="29079"/>
                  </a:cubicBezTo>
                  <a:lnTo>
                    <a:pt x="43689" y="39052"/>
                  </a:lnTo>
                  <a:cubicBezTo>
                    <a:pt x="47503" y="40149"/>
                    <a:pt x="51502" y="39676"/>
                    <a:pt x="54861" y="37786"/>
                  </a:cubicBezTo>
                  <a:cubicBezTo>
                    <a:pt x="58219" y="35812"/>
                    <a:pt x="60666" y="32521"/>
                    <a:pt x="61543" y="28724"/>
                  </a:cubicBezTo>
                  <a:cubicBezTo>
                    <a:pt x="62066" y="26379"/>
                    <a:pt x="62572" y="24151"/>
                    <a:pt x="63028" y="21907"/>
                  </a:cubicBezTo>
                  <a:cubicBezTo>
                    <a:pt x="63906" y="18059"/>
                    <a:pt x="63062" y="14094"/>
                    <a:pt x="60817" y="1090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3D85A-6B13-43AD-BA41-BD92EA629259}"/>
              </a:ext>
            </a:extLst>
          </p:cNvPr>
          <p:cNvSpPr>
            <a:spLocks noGrp="1"/>
          </p:cNvSpPr>
          <p:nvPr>
            <p:ph type="title"/>
          </p:nvPr>
        </p:nvSpPr>
        <p:spPr/>
        <p:txBody>
          <a:bodyPr/>
          <a:lstStyle/>
          <a:p>
            <a:r>
              <a:rPr lang="zh-CN" altLang="en-US" dirty="0"/>
              <a:t>流水线</a:t>
            </a:r>
          </a:p>
        </p:txBody>
      </p:sp>
      <p:pic>
        <p:nvPicPr>
          <p:cNvPr id="1026" name="Picture 2">
            <a:extLst>
              <a:ext uri="{FF2B5EF4-FFF2-40B4-BE49-F238E27FC236}">
                <a16:creationId xmlns:a16="http://schemas.microsoft.com/office/drawing/2014/main" id="{AD835501-23B1-460F-A0EA-444B5DBDC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240" y="2135597"/>
            <a:ext cx="381000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80905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493198" y="1348833"/>
            <a:ext cx="2688449" cy="1098506"/>
            <a:chOff x="5337036" y="1031947"/>
            <a:chExt cx="2688449"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1641475" cy="797491"/>
              <a:chOff x="6384011" y="1247332"/>
              <a:chExt cx="1641475" cy="790542"/>
            </a:xfrm>
          </p:grpSpPr>
          <p:sp>
            <p:nvSpPr>
              <p:cNvPr id="48" name="文本框 47"/>
              <p:cNvSpPr txBox="1"/>
              <p:nvPr/>
            </p:nvSpPr>
            <p:spPr>
              <a:xfrm>
                <a:off x="6384011" y="1247332"/>
                <a:ext cx="1641475"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软件攻击</a:t>
                </a:r>
              </a:p>
            </p:txBody>
          </p:sp>
          <p:sp>
            <p:nvSpPr>
              <p:cNvPr id="49" name="文本框 48"/>
              <p:cNvSpPr txBox="1"/>
              <p:nvPr/>
            </p:nvSpPr>
            <p:spPr>
              <a:xfrm>
                <a:off x="6384142" y="1773078"/>
                <a:ext cx="1596591"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Software Attack</a:t>
                </a:r>
                <a:endParaRPr lang="zh-CN" altLang="en-US" sz="1600" dirty="0">
                  <a:solidFill>
                    <a:schemeClr val="bg2">
                      <a:lumMod val="75000"/>
                    </a:schemeClr>
                  </a:solidFill>
                  <a:cs typeface="+mn-ea"/>
                  <a:sym typeface="+mn-lt"/>
                </a:endParaRPr>
              </a:p>
            </p:txBody>
          </p:sp>
        </p:grpSp>
      </p:grpSp>
      <p:grpSp>
        <p:nvGrpSpPr>
          <p:cNvPr id="50" name="组合 49"/>
          <p:cNvGrpSpPr/>
          <p:nvPr/>
        </p:nvGrpSpPr>
        <p:grpSpPr>
          <a:xfrm>
            <a:off x="5493198" y="4379331"/>
            <a:ext cx="3559011" cy="1098506"/>
            <a:chOff x="5337036" y="1031947"/>
            <a:chExt cx="3559011" cy="1098506"/>
          </a:xfrm>
        </p:grpSpPr>
        <p:sp>
          <p:nvSpPr>
            <p:cNvPr id="51" name="文本框 5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2" name="组合 51"/>
            <p:cNvGrpSpPr/>
            <p:nvPr/>
          </p:nvGrpSpPr>
          <p:grpSpPr>
            <a:xfrm>
              <a:off x="6384010" y="1248904"/>
              <a:ext cx="2512037" cy="797491"/>
              <a:chOff x="6384011" y="1247332"/>
              <a:chExt cx="2512037" cy="790542"/>
            </a:xfrm>
          </p:grpSpPr>
          <p:sp>
            <p:nvSpPr>
              <p:cNvPr id="53" name="文本框 52"/>
              <p:cNvSpPr txBox="1"/>
              <p:nvPr/>
            </p:nvSpPr>
            <p:spPr>
              <a:xfrm>
                <a:off x="6384011" y="1247332"/>
                <a:ext cx="2051844"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总结与作业</a:t>
                </a:r>
              </a:p>
            </p:txBody>
          </p:sp>
          <p:sp>
            <p:nvSpPr>
              <p:cNvPr id="54" name="文本框 53"/>
              <p:cNvSpPr txBox="1"/>
              <p:nvPr/>
            </p:nvSpPr>
            <p:spPr>
              <a:xfrm>
                <a:off x="6384142" y="1773078"/>
                <a:ext cx="2511906"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Summary and Homework</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5493198" y="2358999"/>
            <a:ext cx="2688449" cy="1098506"/>
            <a:chOff x="5337036" y="1031947"/>
            <a:chExt cx="2688449"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1641475" cy="797491"/>
              <a:chOff x="6384011" y="1247332"/>
              <a:chExt cx="1641475" cy="790542"/>
            </a:xfrm>
          </p:grpSpPr>
          <p:sp>
            <p:nvSpPr>
              <p:cNvPr id="58" name="文本框 57"/>
              <p:cNvSpPr txBox="1"/>
              <p:nvPr/>
            </p:nvSpPr>
            <p:spPr>
              <a:xfrm>
                <a:off x="6384011" y="1247332"/>
                <a:ext cx="1641475"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物理攻击</a:t>
                </a:r>
              </a:p>
            </p:txBody>
          </p:sp>
          <p:sp>
            <p:nvSpPr>
              <p:cNvPr id="59" name="文本框 58"/>
              <p:cNvSpPr txBox="1"/>
              <p:nvPr/>
            </p:nvSpPr>
            <p:spPr>
              <a:xfrm>
                <a:off x="6384142" y="1773078"/>
                <a:ext cx="1514838"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Physical Attack</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5493198" y="3369165"/>
            <a:ext cx="2688449" cy="1098506"/>
            <a:chOff x="5337036" y="1031947"/>
            <a:chExt cx="2688449"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1641475" cy="797491"/>
              <a:chOff x="6384011" y="1247332"/>
              <a:chExt cx="1641475" cy="790542"/>
            </a:xfrm>
          </p:grpSpPr>
          <p:sp>
            <p:nvSpPr>
              <p:cNvPr id="63" name="文本框 62"/>
              <p:cNvSpPr txBox="1"/>
              <p:nvPr/>
            </p:nvSpPr>
            <p:spPr>
              <a:xfrm>
                <a:off x="6384011" y="1247332"/>
                <a:ext cx="1641475"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间接攻击</a:t>
                </a:r>
              </a:p>
            </p:txBody>
          </p:sp>
          <p:sp>
            <p:nvSpPr>
              <p:cNvPr id="64" name="文本框 63"/>
              <p:cNvSpPr txBox="1"/>
              <p:nvPr/>
            </p:nvSpPr>
            <p:spPr>
              <a:xfrm>
                <a:off x="6384142" y="1773078"/>
                <a:ext cx="1473160" cy="264796"/>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Indirect Attack</a:t>
                </a:r>
                <a:endParaRPr lang="zh-CN" altLang="en-US" sz="1600" dirty="0">
                  <a:solidFill>
                    <a:schemeClr val="bg2">
                      <a:lumMod val="75000"/>
                    </a:schemeClr>
                  </a:solidFill>
                  <a:cs typeface="+mn-ea"/>
                  <a:sym typeface="+mn-lt"/>
                </a:endParaRPr>
              </a:p>
            </p:txBody>
          </p:sp>
        </p:grpSp>
      </p:grpSp>
    </p:spTree>
    <p:extLst>
      <p:ext uri="{BB962C8B-B14F-4D97-AF65-F5344CB8AC3E}">
        <p14:creationId xmlns:p14="http://schemas.microsoft.com/office/powerpoint/2010/main" val="385174671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74760" y="1286273"/>
            <a:ext cx="6135653" cy="4851002"/>
            <a:chOff x="5574760" y="1286273"/>
            <a:chExt cx="6135653" cy="4851002"/>
          </a:xfrm>
        </p:grpSpPr>
        <p:grpSp>
          <p:nvGrpSpPr>
            <p:cNvPr id="23" name="组合 22"/>
            <p:cNvGrpSpPr/>
            <p:nvPr/>
          </p:nvGrpSpPr>
          <p:grpSpPr>
            <a:xfrm>
              <a:off x="8210857" y="5982373"/>
              <a:ext cx="789633" cy="154902"/>
              <a:chOff x="8220464" y="6063574"/>
              <a:chExt cx="1190113" cy="233464"/>
            </a:xfrm>
          </p:grpSpPr>
          <p:sp>
            <p:nvSpPr>
              <p:cNvPr id="24" name="椭圆 23"/>
              <p:cNvSpPr/>
              <p:nvPr userDrawn="1"/>
            </p:nvSpPr>
            <p:spPr>
              <a:xfrm>
                <a:off x="8220464"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53934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858228"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917711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Software Attack</a:t>
              </a:r>
              <a:endParaRPr lang="zh-CN" altLang="en-US" sz="2800" dirty="0">
                <a:solidFill>
                  <a:schemeClr val="bg2">
                    <a:lumMod val="75000"/>
                  </a:schemeClr>
                </a:solidFill>
                <a:cs typeface="+mn-ea"/>
                <a:sym typeface="+mn-lt"/>
              </a:endParaRPr>
            </a:p>
          </p:txBody>
        </p:sp>
        <p:sp>
          <p:nvSpPr>
            <p:cNvPr id="33" name="文本占位符 12"/>
            <p:cNvSpPr txBox="1"/>
            <p:nvPr/>
          </p:nvSpPr>
          <p:spPr>
            <a:xfrm>
              <a:off x="5574760" y="285985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软件攻击</a:t>
              </a:r>
            </a:p>
          </p:txBody>
        </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44EFA-D427-4500-BFCA-A8B4FF4B862D}"/>
              </a:ext>
            </a:extLst>
          </p:cNvPr>
          <p:cNvSpPr>
            <a:spLocks noGrp="1"/>
          </p:cNvSpPr>
          <p:nvPr>
            <p:ph type="title"/>
          </p:nvPr>
        </p:nvSpPr>
        <p:spPr/>
        <p:txBody>
          <a:bodyPr/>
          <a:lstStyle/>
          <a:p>
            <a:r>
              <a:rPr lang="zh-CN" altLang="en-US" dirty="0"/>
              <a:t>攻击成因</a:t>
            </a:r>
          </a:p>
        </p:txBody>
      </p:sp>
      <p:sp>
        <p:nvSpPr>
          <p:cNvPr id="3" name="矩形 2">
            <a:extLst>
              <a:ext uri="{FF2B5EF4-FFF2-40B4-BE49-F238E27FC236}">
                <a16:creationId xmlns:a16="http://schemas.microsoft.com/office/drawing/2014/main" id="{D836177B-28CC-44D6-ADCC-28140D95060A}"/>
              </a:ext>
            </a:extLst>
          </p:cNvPr>
          <p:cNvSpPr/>
          <p:nvPr/>
        </p:nvSpPr>
        <p:spPr>
          <a:xfrm>
            <a:off x="1465945" y="125220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5F492100-6D2B-45FF-8BE9-B158A60E50AC}"/>
              </a:ext>
            </a:extLst>
          </p:cNvPr>
          <p:cNvCxnSpPr/>
          <p:nvPr/>
        </p:nvCxnSpPr>
        <p:spPr>
          <a:xfrm>
            <a:off x="3904345" y="1252207"/>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A1D9B56D-A7EC-40F1-8409-915A1C81E361}"/>
              </a:ext>
            </a:extLst>
          </p:cNvPr>
          <p:cNvSpPr/>
          <p:nvPr/>
        </p:nvSpPr>
        <p:spPr>
          <a:xfrm>
            <a:off x="1465944" y="282678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00FB9972-1A16-4E40-A707-0BB42CB81785}"/>
              </a:ext>
            </a:extLst>
          </p:cNvPr>
          <p:cNvCxnSpPr/>
          <p:nvPr/>
        </p:nvCxnSpPr>
        <p:spPr>
          <a:xfrm>
            <a:off x="3904345" y="282678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82D2A54-0DF7-464D-BAC0-A6DEB795A964}"/>
              </a:ext>
            </a:extLst>
          </p:cNvPr>
          <p:cNvSpPr/>
          <p:nvPr/>
        </p:nvSpPr>
        <p:spPr>
          <a:xfrm>
            <a:off x="1465945" y="438661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2BFF0E2F-C103-4254-8C1F-B9C24419085B}"/>
              </a:ext>
            </a:extLst>
          </p:cNvPr>
          <p:cNvCxnSpPr/>
          <p:nvPr/>
        </p:nvCxnSpPr>
        <p:spPr>
          <a:xfrm>
            <a:off x="3904345" y="4386610"/>
            <a:ext cx="0" cy="1451427"/>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53062066-2E21-466B-A81D-F2B40F592A5C}"/>
              </a:ext>
            </a:extLst>
          </p:cNvPr>
          <p:cNvSpPr txBox="1"/>
          <p:nvPr/>
        </p:nvSpPr>
        <p:spPr>
          <a:xfrm>
            <a:off x="4957314" y="1877157"/>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操作系统</a:t>
            </a:r>
            <a:r>
              <a:rPr lang="zh-CN" altLang="en-US" sz="1800" dirty="0">
                <a:solidFill>
                  <a:schemeClr val="accent4">
                    <a:lumMod val="60000"/>
                    <a:lumOff val="40000"/>
                  </a:schemeClr>
                </a:solidFill>
              </a:rPr>
              <a:t>复杂性高</a:t>
            </a:r>
            <a:r>
              <a:rPr lang="zh-CN" altLang="en-US" sz="1800" dirty="0"/>
              <a:t>，难以避免</a:t>
            </a:r>
            <a:r>
              <a:rPr lang="zh-CN" altLang="en-US" sz="1800" dirty="0">
                <a:solidFill>
                  <a:schemeClr val="accent4">
                    <a:lumMod val="60000"/>
                    <a:lumOff val="40000"/>
                  </a:schemeClr>
                </a:solidFill>
              </a:rPr>
              <a:t>安全漏洞</a:t>
            </a:r>
            <a:r>
              <a:rPr lang="zh-CN" altLang="en-US" sz="1800" dirty="0"/>
              <a:t>，致使攻击者绕过进程隔离机制，</a:t>
            </a:r>
            <a:r>
              <a:rPr lang="zh-CN" altLang="en-US" sz="1800" dirty="0">
                <a:solidFill>
                  <a:schemeClr val="accent4">
                    <a:lumMod val="60000"/>
                    <a:lumOff val="40000"/>
                  </a:schemeClr>
                </a:solidFill>
              </a:rPr>
              <a:t>非法访问</a:t>
            </a:r>
            <a:r>
              <a:rPr lang="zh-CN" altLang="en-US" sz="1800" dirty="0"/>
              <a:t>其他进程数据</a:t>
            </a:r>
          </a:p>
        </p:txBody>
      </p:sp>
      <p:sp>
        <p:nvSpPr>
          <p:cNvPr id="13" name="文本占位符 6">
            <a:hlinkClick r:id="rId2" action="ppaction://hlinksldjump"/>
            <a:extLst>
              <a:ext uri="{FF2B5EF4-FFF2-40B4-BE49-F238E27FC236}">
                <a16:creationId xmlns:a16="http://schemas.microsoft.com/office/drawing/2014/main" id="{CA58C140-33AE-440F-B263-856ACBB128F3}"/>
              </a:ext>
            </a:extLst>
          </p:cNvPr>
          <p:cNvSpPr txBox="1"/>
          <p:nvPr/>
        </p:nvSpPr>
        <p:spPr>
          <a:xfrm>
            <a:off x="4913771" y="1426374"/>
            <a:ext cx="5560732"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针对操作系统隔离机制漏洞的攻击</a:t>
            </a:r>
          </a:p>
        </p:txBody>
      </p:sp>
      <p:sp>
        <p:nvSpPr>
          <p:cNvPr id="14" name="文本框 13">
            <a:extLst>
              <a:ext uri="{FF2B5EF4-FFF2-40B4-BE49-F238E27FC236}">
                <a16:creationId xmlns:a16="http://schemas.microsoft.com/office/drawing/2014/main" id="{9139F7BD-13BE-40BB-9C1B-0EB042A101E7}"/>
              </a:ext>
            </a:extLst>
          </p:cNvPr>
          <p:cNvSpPr txBox="1"/>
          <p:nvPr/>
        </p:nvSpPr>
        <p:spPr>
          <a:xfrm>
            <a:off x="4245089" y="1585610"/>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1</a:t>
            </a:r>
            <a:endParaRPr lang="zh-CN" altLang="en-US" sz="4400" b="1" spc="300" dirty="0">
              <a:solidFill>
                <a:schemeClr val="accent4"/>
              </a:solidFill>
              <a:latin typeface="+mn-ea"/>
            </a:endParaRPr>
          </a:p>
        </p:txBody>
      </p:sp>
      <p:cxnSp>
        <p:nvCxnSpPr>
          <p:cNvPr id="15" name="直接连接符 14">
            <a:extLst>
              <a:ext uri="{FF2B5EF4-FFF2-40B4-BE49-F238E27FC236}">
                <a16:creationId xmlns:a16="http://schemas.microsoft.com/office/drawing/2014/main" id="{2EF0687B-42A6-4B86-82DC-CE9A6DDACDF0}"/>
              </a:ext>
            </a:extLst>
          </p:cNvPr>
          <p:cNvCxnSpPr/>
          <p:nvPr/>
        </p:nvCxnSpPr>
        <p:spPr>
          <a:xfrm flipH="1">
            <a:off x="4411391" y="1923651"/>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1">
            <a:extLst>
              <a:ext uri="{FF2B5EF4-FFF2-40B4-BE49-F238E27FC236}">
                <a16:creationId xmlns:a16="http://schemas.microsoft.com/office/drawing/2014/main" id="{A8600820-502C-4A81-9915-623B9EA136AE}"/>
              </a:ext>
            </a:extLst>
          </p:cNvPr>
          <p:cNvSpPr txBox="1"/>
          <p:nvPr/>
        </p:nvSpPr>
        <p:spPr>
          <a:xfrm>
            <a:off x="4957314" y="3448174"/>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操作系统不会自动</a:t>
            </a:r>
            <a:r>
              <a:rPr lang="zh-CN" altLang="en-US" sz="1800" dirty="0">
                <a:solidFill>
                  <a:schemeClr val="accent4">
                    <a:lumMod val="60000"/>
                    <a:lumOff val="40000"/>
                  </a:schemeClr>
                </a:solidFill>
              </a:rPr>
              <a:t>清理内存</a:t>
            </a:r>
            <a:r>
              <a:rPr lang="zh-CN" altLang="en-US" sz="1800" dirty="0"/>
              <a:t>，编译器优化，快照、虚拟内存“页”交换到硬盘、核心转储</a:t>
            </a:r>
          </a:p>
        </p:txBody>
      </p:sp>
      <p:sp>
        <p:nvSpPr>
          <p:cNvPr id="17" name="文本占位符 6">
            <a:hlinkClick r:id="rId3" action="ppaction://hlinksldjump"/>
            <a:extLst>
              <a:ext uri="{FF2B5EF4-FFF2-40B4-BE49-F238E27FC236}">
                <a16:creationId xmlns:a16="http://schemas.microsoft.com/office/drawing/2014/main" id="{DB99E810-25A9-4785-A42D-AFA9C3A64270}"/>
              </a:ext>
            </a:extLst>
          </p:cNvPr>
          <p:cNvSpPr txBox="1"/>
          <p:nvPr/>
        </p:nvSpPr>
        <p:spPr>
          <a:xfrm>
            <a:off x="4913771" y="2997391"/>
            <a:ext cx="4651141" cy="46507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b="1" dirty="0">
                <a:solidFill>
                  <a:schemeClr val="accent1"/>
                </a:solidFill>
                <a:latin typeface="微软雅黑" panose="020B0503020204020204" pitchFamily="34" charset="-122"/>
                <a:ea typeface="微软雅黑" panose="020B0503020204020204" pitchFamily="34" charset="-122"/>
              </a:rPr>
              <a:t>针对内存数据残余的攻击</a:t>
            </a:r>
          </a:p>
        </p:txBody>
      </p:sp>
      <p:sp>
        <p:nvSpPr>
          <p:cNvPr id="18" name="文本框 17">
            <a:extLst>
              <a:ext uri="{FF2B5EF4-FFF2-40B4-BE49-F238E27FC236}">
                <a16:creationId xmlns:a16="http://schemas.microsoft.com/office/drawing/2014/main" id="{DB809208-B3C6-4A6E-9479-80D24EA7FB55}"/>
              </a:ext>
            </a:extLst>
          </p:cNvPr>
          <p:cNvSpPr txBox="1"/>
          <p:nvPr/>
        </p:nvSpPr>
        <p:spPr>
          <a:xfrm>
            <a:off x="4245089" y="3156627"/>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2</a:t>
            </a:r>
            <a:endParaRPr lang="zh-CN" altLang="en-US" sz="4400" b="1" spc="300" dirty="0">
              <a:solidFill>
                <a:schemeClr val="accent4"/>
              </a:solidFill>
              <a:latin typeface="+mn-ea"/>
            </a:endParaRPr>
          </a:p>
        </p:txBody>
      </p:sp>
      <p:cxnSp>
        <p:nvCxnSpPr>
          <p:cNvPr id="19" name="直接连接符 18">
            <a:extLst>
              <a:ext uri="{FF2B5EF4-FFF2-40B4-BE49-F238E27FC236}">
                <a16:creationId xmlns:a16="http://schemas.microsoft.com/office/drawing/2014/main" id="{D38B09CC-51D7-408B-B0FF-FF54FD601410}"/>
              </a:ext>
            </a:extLst>
          </p:cNvPr>
          <p:cNvCxnSpPr/>
          <p:nvPr/>
        </p:nvCxnSpPr>
        <p:spPr>
          <a:xfrm flipH="1">
            <a:off x="4411391" y="3494668"/>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1">
            <a:extLst>
              <a:ext uri="{FF2B5EF4-FFF2-40B4-BE49-F238E27FC236}">
                <a16:creationId xmlns:a16="http://schemas.microsoft.com/office/drawing/2014/main" id="{855D8D45-1E56-4069-9E2C-FB64E9499868}"/>
              </a:ext>
            </a:extLst>
          </p:cNvPr>
          <p:cNvSpPr txBox="1"/>
          <p:nvPr/>
        </p:nvSpPr>
        <p:spPr>
          <a:xfrm>
            <a:off x="4957314" y="5051398"/>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程序设计出现</a:t>
            </a:r>
            <a:r>
              <a:rPr lang="zh-CN" altLang="en-US" sz="1800" dirty="0">
                <a:solidFill>
                  <a:schemeClr val="accent4">
                    <a:lumMod val="60000"/>
                    <a:lumOff val="40000"/>
                  </a:schemeClr>
                </a:solidFill>
              </a:rPr>
              <a:t>逻辑错误</a:t>
            </a:r>
            <a:r>
              <a:rPr lang="zh-CN" altLang="en-US" sz="1800" dirty="0"/>
              <a:t>，假定的</a:t>
            </a:r>
            <a:r>
              <a:rPr lang="zh-CN" altLang="en-US" sz="1800" dirty="0">
                <a:solidFill>
                  <a:schemeClr val="accent4">
                    <a:lumMod val="60000"/>
                    <a:lumOff val="40000"/>
                  </a:schemeClr>
                </a:solidFill>
              </a:rPr>
              <a:t>安全条件</a:t>
            </a:r>
            <a:r>
              <a:rPr lang="zh-CN" altLang="en-US" sz="1800" dirty="0"/>
              <a:t>得不到满足，相同版本在</a:t>
            </a:r>
            <a:r>
              <a:rPr lang="zh-CN" altLang="en-US" sz="1800" dirty="0">
                <a:solidFill>
                  <a:schemeClr val="accent4">
                    <a:lumMod val="60000"/>
                    <a:lumOff val="40000"/>
                  </a:schemeClr>
                </a:solidFill>
              </a:rPr>
              <a:t>不同系统环境</a:t>
            </a:r>
            <a:r>
              <a:rPr lang="zh-CN" altLang="en-US" sz="1800" dirty="0"/>
              <a:t>中运行</a:t>
            </a:r>
          </a:p>
        </p:txBody>
      </p:sp>
      <p:sp>
        <p:nvSpPr>
          <p:cNvPr id="21" name="文本占位符 6">
            <a:hlinkClick r:id="rId4" action="ppaction://hlinksldjump"/>
            <a:extLst>
              <a:ext uri="{FF2B5EF4-FFF2-40B4-BE49-F238E27FC236}">
                <a16:creationId xmlns:a16="http://schemas.microsoft.com/office/drawing/2014/main" id="{3F72F0F8-FC58-4EC1-83D2-480B9A8D8488}"/>
              </a:ext>
            </a:extLst>
          </p:cNvPr>
          <p:cNvSpPr txBox="1"/>
          <p:nvPr/>
        </p:nvSpPr>
        <p:spPr>
          <a:xfrm>
            <a:off x="4913771" y="4600615"/>
            <a:ext cx="5560732"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针对密码软件实现自身漏洞的攻击</a:t>
            </a:r>
          </a:p>
        </p:txBody>
      </p:sp>
      <p:sp>
        <p:nvSpPr>
          <p:cNvPr id="22" name="文本框 21">
            <a:extLst>
              <a:ext uri="{FF2B5EF4-FFF2-40B4-BE49-F238E27FC236}">
                <a16:creationId xmlns:a16="http://schemas.microsoft.com/office/drawing/2014/main" id="{06AC9735-8D72-4263-B7A6-70902FD3419D}"/>
              </a:ext>
            </a:extLst>
          </p:cNvPr>
          <p:cNvSpPr txBox="1"/>
          <p:nvPr/>
        </p:nvSpPr>
        <p:spPr>
          <a:xfrm>
            <a:off x="4245089" y="4759851"/>
            <a:ext cx="385316" cy="676083"/>
          </a:xfrm>
          <a:prstGeom prst="rect">
            <a:avLst/>
          </a:prstGeom>
          <a:noFill/>
        </p:spPr>
        <p:txBody>
          <a:bodyPr wrap="square" lIns="0" tIns="0" rIns="0" bIns="0" rtlCol="0">
            <a:spAutoFit/>
          </a:bodyPr>
          <a:lstStyle/>
          <a:p>
            <a:pPr algn="l">
              <a:lnSpc>
                <a:spcPct val="120000"/>
              </a:lnSpc>
            </a:pPr>
            <a:r>
              <a:rPr lang="en-US" altLang="zh-CN" sz="4000" b="1" spc="300" dirty="0">
                <a:solidFill>
                  <a:schemeClr val="accent4"/>
                </a:solidFill>
                <a:latin typeface="+mn-ea"/>
              </a:rPr>
              <a:t>3</a:t>
            </a:r>
            <a:endParaRPr lang="zh-CN" altLang="en-US" sz="4400" b="1" spc="300" dirty="0">
              <a:solidFill>
                <a:schemeClr val="accent4"/>
              </a:solidFill>
              <a:latin typeface="+mn-ea"/>
            </a:endParaRPr>
          </a:p>
        </p:txBody>
      </p:sp>
      <p:cxnSp>
        <p:nvCxnSpPr>
          <p:cNvPr id="23" name="直接连接符 22">
            <a:extLst>
              <a:ext uri="{FF2B5EF4-FFF2-40B4-BE49-F238E27FC236}">
                <a16:creationId xmlns:a16="http://schemas.microsoft.com/office/drawing/2014/main" id="{266D4064-7F21-44F2-8910-D7C970E86B48}"/>
              </a:ext>
            </a:extLst>
          </p:cNvPr>
          <p:cNvCxnSpPr/>
          <p:nvPr/>
        </p:nvCxnSpPr>
        <p:spPr>
          <a:xfrm flipH="1">
            <a:off x="4411391" y="5097892"/>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BFE63233-2827-4FF4-8F07-ACD084D65A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1895" y="1292308"/>
            <a:ext cx="1371223" cy="1371223"/>
          </a:xfrm>
          <a:prstGeom prst="rect">
            <a:avLst/>
          </a:prstGeom>
          <a:ln>
            <a:noFill/>
          </a:ln>
          <a:effectLst>
            <a:outerShdw blurRad="292100" dist="139700" dir="2700000" algn="tl" rotWithShape="0">
              <a:srgbClr val="333333">
                <a:alpha val="65000"/>
              </a:srgbClr>
            </a:outerShdw>
          </a:effectLst>
        </p:spPr>
      </p:pic>
      <p:pic>
        <p:nvPicPr>
          <p:cNvPr id="27" name="图片 26">
            <a:extLst>
              <a:ext uri="{FF2B5EF4-FFF2-40B4-BE49-F238E27FC236}">
                <a16:creationId xmlns:a16="http://schemas.microsoft.com/office/drawing/2014/main" id="{2FDF80EC-783E-4FFF-B9A7-22E95CE3B0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970521" y="2875409"/>
            <a:ext cx="1402798" cy="1402798"/>
          </a:xfrm>
          <a:prstGeom prst="rect">
            <a:avLst/>
          </a:prstGeom>
          <a:ln>
            <a:noFill/>
          </a:ln>
          <a:effectLst>
            <a:outerShdw blurRad="292100" dist="139700" dir="2700000" algn="tl" rotWithShape="0">
              <a:srgbClr val="333333">
                <a:alpha val="65000"/>
              </a:srgbClr>
            </a:outerShdw>
          </a:effectLst>
        </p:spPr>
      </p:pic>
      <p:pic>
        <p:nvPicPr>
          <p:cNvPr id="29" name="图片 28">
            <a:extLst>
              <a:ext uri="{FF2B5EF4-FFF2-40B4-BE49-F238E27FC236}">
                <a16:creationId xmlns:a16="http://schemas.microsoft.com/office/drawing/2014/main" id="{84D9D3BA-8401-4548-B674-248D99D2C5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3607" y="4430494"/>
            <a:ext cx="1473690" cy="1473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357710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72781E4-33ED-483F-9151-63182CD610CA}"/>
              </a:ext>
            </a:extLst>
          </p:cNvPr>
          <p:cNvSpPr txBox="1"/>
          <p:nvPr/>
        </p:nvSpPr>
        <p:spPr>
          <a:xfrm>
            <a:off x="448973" y="772499"/>
            <a:ext cx="11294054" cy="3103029"/>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rPr>
              <a:t>进程隔离</a:t>
            </a:r>
            <a:endParaRPr lang="en-US" altLang="zh-CN" b="0" i="0" dirty="0">
              <a:solidFill>
                <a:srgbClr val="202122"/>
              </a:solidFill>
              <a:effectLst/>
              <a:latin typeface="Arial" panose="020B0604020202020204" pitchFamily="34" charset="0"/>
            </a:endParaRPr>
          </a:p>
          <a:p>
            <a:pPr marL="800100" lvl="1" indent="-342900" algn="just" eaLnBrk="1">
              <a:lnSpc>
                <a:spcPct val="120000"/>
              </a:lnSpc>
              <a:spcBef>
                <a:spcPts val="300"/>
              </a:spcBef>
              <a:spcAft>
                <a:spcPts val="300"/>
              </a:spcAft>
              <a:buClr>
                <a:schemeClr val="tx2"/>
              </a:buClr>
              <a:buFont typeface="Arial" panose="020B0604020202020204" pitchFamily="34" charset="0"/>
              <a:buChar char="•"/>
            </a:pPr>
            <a:r>
              <a:rPr lang="zh-CN" altLang="en-US" b="0" i="0" dirty="0">
                <a:solidFill>
                  <a:srgbClr val="202122"/>
                </a:solidFill>
                <a:effectLst/>
                <a:latin typeface="Arial" panose="020B0604020202020204" pitchFamily="34" charset="0"/>
              </a:rPr>
              <a:t>密码运算运行在</a:t>
            </a:r>
            <a:r>
              <a:rPr lang="zh-CN" altLang="en-US" b="0" i="0" dirty="0">
                <a:solidFill>
                  <a:schemeClr val="accent4">
                    <a:lumMod val="60000"/>
                    <a:lumOff val="40000"/>
                  </a:schemeClr>
                </a:solidFill>
                <a:effectLst/>
                <a:latin typeface="Arial" panose="020B0604020202020204" pitchFamily="34" charset="0"/>
              </a:rPr>
              <a:t>独立</a:t>
            </a:r>
            <a:r>
              <a:rPr lang="zh-CN" altLang="en-US" b="0" i="0" dirty="0">
                <a:solidFill>
                  <a:srgbClr val="202122"/>
                </a:solidFill>
                <a:effectLst/>
                <a:latin typeface="Arial" panose="020B0604020202020204" pitchFamily="34" charset="0"/>
              </a:rPr>
              <a:t>的用户态或内核态进程之中，进程之间</a:t>
            </a:r>
            <a:r>
              <a:rPr lang="zh-CN" altLang="en-US" b="0" i="0" dirty="0">
                <a:solidFill>
                  <a:schemeClr val="accent4">
                    <a:lumMod val="60000"/>
                    <a:lumOff val="40000"/>
                  </a:schemeClr>
                </a:solidFill>
                <a:effectLst/>
                <a:latin typeface="Arial" panose="020B0604020202020204" pitchFamily="34" charset="0"/>
              </a:rPr>
              <a:t>不可以未授权地相互访问</a:t>
            </a:r>
            <a:r>
              <a:rPr lang="zh-CN" altLang="en-US" b="0" i="0" dirty="0">
                <a:solidFill>
                  <a:srgbClr val="202122"/>
                </a:solidFill>
                <a:effectLst/>
                <a:latin typeface="Arial" panose="020B0604020202020204" pitchFamily="34" charset="0"/>
              </a:rPr>
              <a:t>数据，因此攻击进程不能访问到密码运算进程的密钥等敏感数据。</a:t>
            </a:r>
            <a:endParaRPr lang="en-US" altLang="zh-CN" sz="2200" dirty="0">
              <a:latin typeface="+mn-ea"/>
              <a:ea typeface="+mn-ea"/>
            </a:endParaRPr>
          </a:p>
          <a:p>
            <a:pPr marL="342900" marR="0" lvl="0" indent="-342900" algn="just" defTabSz="914400" rtl="0" eaLnBrk="1" fontAlgn="base" latinLnBrk="0" hangingPunct="0">
              <a:lnSpc>
                <a:spcPct val="130000"/>
              </a:lnSpc>
              <a:spcBef>
                <a:spcPts val="600"/>
              </a:spcBef>
              <a:spcAft>
                <a:spcPts val="600"/>
              </a:spcAft>
              <a:buClr>
                <a:srgbClr val="006C39"/>
              </a:buClr>
              <a:buSzTx/>
              <a:buFont typeface="Wingdings" panose="05000000000000000000" pitchFamily="2" charset="2"/>
              <a:buChar char="n"/>
              <a:tabLst/>
              <a:defRPr/>
            </a:pPr>
            <a:r>
              <a:rPr kumimoji="0" lang="zh-CN" altLang="en-US" sz="2200" b="0" i="0" u="none" strike="noStrike" kern="1200" cap="none" spc="0" normalizeH="0" baseline="0" noProof="0" dirty="0">
                <a:ln>
                  <a:noFill/>
                </a:ln>
                <a:solidFill>
                  <a:prstClr val="black"/>
                </a:solidFill>
                <a:effectLst/>
                <a:uLnTx/>
                <a:uFillTx/>
                <a:latin typeface="微软雅黑"/>
                <a:ea typeface="微软雅黑"/>
                <a:cs typeface="+mn-cs"/>
              </a:rPr>
              <a:t>权限控制</a:t>
            </a:r>
            <a:endParaRPr kumimoji="0" lang="en-US" altLang="zh-CN" sz="2200" b="0" i="0" u="none" strike="noStrike" kern="1200" cap="none" spc="0" normalizeH="0" baseline="0" noProof="0" dirty="0">
              <a:ln>
                <a:noFill/>
              </a:ln>
              <a:solidFill>
                <a:prstClr val="black"/>
              </a:solidFill>
              <a:effectLst/>
              <a:uLnTx/>
              <a:uFillTx/>
              <a:latin typeface="微软雅黑"/>
              <a:ea typeface="微软雅黑"/>
              <a:cs typeface="+mn-cs"/>
            </a:endParaRPr>
          </a:p>
          <a:p>
            <a:pPr marL="800100" lvl="1" indent="-342900" algn="just" eaLnBrk="1">
              <a:lnSpc>
                <a:spcPct val="12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硬件层面，</a:t>
            </a:r>
            <a:r>
              <a:rPr lang="zh-CN" altLang="en-US" dirty="0">
                <a:solidFill>
                  <a:schemeClr val="accent4">
                    <a:lumMod val="60000"/>
                    <a:lumOff val="40000"/>
                  </a:schemeClr>
                </a:solidFill>
                <a:latin typeface="Arial" panose="020B0604020202020204" pitchFamily="34" charset="0"/>
              </a:rPr>
              <a:t>特权模式</a:t>
            </a:r>
            <a:r>
              <a:rPr lang="zh-CN" altLang="en-US" dirty="0">
                <a:solidFill>
                  <a:srgbClr val="202122"/>
                </a:solidFill>
                <a:latin typeface="Arial" panose="020B0604020202020204" pitchFamily="34" charset="0"/>
              </a:rPr>
              <a:t>下，所有的机器指令都可以执行；</a:t>
            </a:r>
            <a:r>
              <a:rPr lang="zh-CN" altLang="en-US" dirty="0">
                <a:solidFill>
                  <a:schemeClr val="accent4">
                    <a:lumMod val="60000"/>
                    <a:lumOff val="40000"/>
                  </a:schemeClr>
                </a:solidFill>
                <a:latin typeface="Arial" panose="020B0604020202020204" pitchFamily="34" charset="0"/>
              </a:rPr>
              <a:t>非特权模式</a:t>
            </a:r>
            <a:r>
              <a:rPr lang="zh-CN" altLang="en-US" dirty="0">
                <a:solidFill>
                  <a:srgbClr val="202122"/>
                </a:solidFill>
                <a:latin typeface="Arial" panose="020B0604020202020204" pitchFamily="34" charset="0"/>
              </a:rPr>
              <a:t>下，只有部分指令可以执行</a:t>
            </a:r>
            <a:endParaRPr lang="en-US" altLang="zh-CN" dirty="0">
              <a:solidFill>
                <a:srgbClr val="202122"/>
              </a:solidFill>
              <a:latin typeface="Arial" panose="020B0604020202020204" pitchFamily="34" charset="0"/>
            </a:endParaRPr>
          </a:p>
          <a:p>
            <a:pPr marL="800100" lvl="1" indent="-342900" algn="just" eaLnBrk="1">
              <a:lnSpc>
                <a:spcPct val="120000"/>
              </a:lnSpc>
              <a:spcBef>
                <a:spcPts val="300"/>
              </a:spcBef>
              <a:spcAft>
                <a:spcPts val="300"/>
              </a:spcAft>
              <a:buClr>
                <a:srgbClr val="006C39"/>
              </a:buClr>
              <a:buFont typeface="Arial" panose="020B0604020202020204" pitchFamily="34" charset="0"/>
              <a:buChar char="•"/>
              <a:defRPr/>
            </a:pPr>
            <a:r>
              <a:rPr lang="zh-CN" altLang="en-US" dirty="0">
                <a:solidFill>
                  <a:srgbClr val="202122"/>
                </a:solidFill>
                <a:latin typeface="Arial" panose="020B0604020202020204" pitchFamily="34" charset="0"/>
              </a:rPr>
              <a:t>软件层面，用户态进程只能访问用户态内存、不能访问内核态的内存；内核态进程可以访问系统中任何有效的内存地址</a:t>
            </a:r>
            <a:endParaRPr lang="en-US" altLang="zh-CN" dirty="0">
              <a:solidFill>
                <a:srgbClr val="202122"/>
              </a:solidFill>
              <a:latin typeface="Arial" panose="020B0604020202020204" pitchFamily="34" charset="0"/>
            </a:endParaRPr>
          </a:p>
        </p:txBody>
      </p:sp>
      <p:sp>
        <p:nvSpPr>
          <p:cNvPr id="2" name="标题 1">
            <a:extLst>
              <a:ext uri="{FF2B5EF4-FFF2-40B4-BE49-F238E27FC236}">
                <a16:creationId xmlns:a16="http://schemas.microsoft.com/office/drawing/2014/main" id="{42F8DA78-FDD8-4245-A613-C7CE681BB45F}"/>
              </a:ext>
            </a:extLst>
          </p:cNvPr>
          <p:cNvSpPr>
            <a:spLocks noGrp="1"/>
          </p:cNvSpPr>
          <p:nvPr>
            <p:ph type="title"/>
          </p:nvPr>
        </p:nvSpPr>
        <p:spPr/>
        <p:txBody>
          <a:bodyPr/>
          <a:lstStyle/>
          <a:p>
            <a:r>
              <a:rPr lang="zh-CN" altLang="en-US" dirty="0"/>
              <a:t>针对操作系统隔离机制漏洞的攻击</a:t>
            </a:r>
          </a:p>
        </p:txBody>
      </p:sp>
      <p:grpSp>
        <p:nvGrpSpPr>
          <p:cNvPr id="9" name="组合 8">
            <a:extLst>
              <a:ext uri="{FF2B5EF4-FFF2-40B4-BE49-F238E27FC236}">
                <a16:creationId xmlns:a16="http://schemas.microsoft.com/office/drawing/2014/main" id="{D3648D28-634B-43E4-9D13-0C4BB0724CF7}"/>
              </a:ext>
            </a:extLst>
          </p:cNvPr>
          <p:cNvGrpSpPr/>
          <p:nvPr/>
        </p:nvGrpSpPr>
        <p:grpSpPr>
          <a:xfrm>
            <a:off x="504600" y="3994711"/>
            <a:ext cx="5295161" cy="1824364"/>
            <a:chOff x="6347504" y="4701292"/>
            <a:chExt cx="5295161" cy="1824364"/>
          </a:xfrm>
        </p:grpSpPr>
        <p:sp>
          <p:nvSpPr>
            <p:cNvPr id="32" name="îśḷídè">
              <a:extLst>
                <a:ext uri="{FF2B5EF4-FFF2-40B4-BE49-F238E27FC236}">
                  <a16:creationId xmlns:a16="http://schemas.microsoft.com/office/drawing/2014/main" id="{500EA04F-0255-4CA6-A904-E62AAFD99930}"/>
                </a:ext>
              </a:extLst>
            </p:cNvPr>
            <p:cNvSpPr txBox="1"/>
            <p:nvPr/>
          </p:nvSpPr>
          <p:spPr>
            <a:xfrm>
              <a:off x="6347504" y="5261453"/>
              <a:ext cx="5295161" cy="1264203"/>
            </a:xfrm>
            <a:prstGeom prst="rect">
              <a:avLst/>
            </a:prstGeom>
            <a:noFill/>
            <a:ln>
              <a:noFill/>
            </a:ln>
          </p:spPr>
          <p:txBody>
            <a:bodyPr wrap="square" lIns="91440" tIns="45720" rIns="0" bIns="45720" anchor="t" anchorCtr="0">
              <a:noAutofit/>
            </a:bodyPr>
            <a:lstStyle/>
            <a:p>
              <a:pPr marL="285750" indent="-285750" algn="just">
                <a:lnSpc>
                  <a:spcPct val="150000"/>
                </a:lnSpc>
                <a:buFont typeface="Wingdings" panose="05000000000000000000" pitchFamily="2" charset="2"/>
                <a:buChar char="Ø"/>
              </a:pPr>
              <a:r>
                <a:rPr lang="zh-CN" altLang="en-US" spc="100" dirty="0">
                  <a:solidFill>
                    <a:schemeClr val="tx1">
                      <a:lumMod val="65000"/>
                      <a:lumOff val="35000"/>
                    </a:schemeClr>
                  </a:solidFill>
                </a:rPr>
                <a:t>在</a:t>
              </a:r>
              <a:r>
                <a:rPr lang="en-US" altLang="zh-CN" spc="100" dirty="0">
                  <a:solidFill>
                    <a:schemeClr val="tx1">
                      <a:lumMod val="65000"/>
                      <a:lumOff val="35000"/>
                    </a:schemeClr>
                  </a:solidFill>
                </a:rPr>
                <a:t>ext2</a:t>
              </a:r>
              <a:r>
                <a:rPr lang="zh-CN" altLang="en-US" spc="100" dirty="0">
                  <a:solidFill>
                    <a:schemeClr val="tx1">
                      <a:lumMod val="65000"/>
                      <a:lumOff val="35000"/>
                    </a:schemeClr>
                  </a:solidFill>
                </a:rPr>
                <a:t>文件系统创建目录，可能导致最多</a:t>
              </a:r>
              <a:r>
                <a:rPr lang="en-US" altLang="zh-CN" spc="100" dirty="0">
                  <a:solidFill>
                    <a:schemeClr val="tx1">
                      <a:lumMod val="65000"/>
                      <a:lumOff val="35000"/>
                    </a:schemeClr>
                  </a:solidFill>
                </a:rPr>
                <a:t>4072</a:t>
              </a:r>
              <a:r>
                <a:rPr lang="zh-CN" altLang="en-US" spc="100" dirty="0">
                  <a:solidFill>
                    <a:schemeClr val="tx1">
                      <a:lumMod val="65000"/>
                      <a:lumOff val="35000"/>
                    </a:schemeClr>
                  </a:solidFill>
                </a:rPr>
                <a:t>字节的内核内存信息泄露</a:t>
              </a:r>
              <a:endParaRPr lang="en-US" altLang="zh-CN" spc="100" dirty="0">
                <a:solidFill>
                  <a:schemeClr val="tx1">
                    <a:lumMod val="65000"/>
                    <a:lumOff val="35000"/>
                  </a:schemeClr>
                </a:solidFill>
              </a:endParaRPr>
            </a:p>
            <a:p>
              <a:pPr marL="285750" indent="-285750" algn="just">
                <a:lnSpc>
                  <a:spcPct val="150000"/>
                </a:lnSpc>
                <a:buFont typeface="Wingdings" panose="05000000000000000000" pitchFamily="2" charset="2"/>
                <a:buChar char="Ø"/>
              </a:pPr>
              <a:r>
                <a:rPr lang="zh-CN" altLang="en-US" spc="100" dirty="0">
                  <a:solidFill>
                    <a:schemeClr val="tx1">
                      <a:lumMod val="65000"/>
                      <a:lumOff val="35000"/>
                    </a:schemeClr>
                  </a:solidFill>
                </a:rPr>
                <a:t>通过对</a:t>
              </a:r>
              <a:r>
                <a:rPr lang="en-US" altLang="zh-CN" spc="100" dirty="0">
                  <a:solidFill>
                    <a:schemeClr val="tx1">
                      <a:lumMod val="65000"/>
                      <a:lumOff val="35000"/>
                    </a:schemeClr>
                  </a:solidFill>
                </a:rPr>
                <a:t>signed</a:t>
              </a:r>
              <a:r>
                <a:rPr lang="zh-CN" altLang="en-US" spc="100" dirty="0">
                  <a:solidFill>
                    <a:schemeClr val="tx1">
                      <a:lumMod val="65000"/>
                      <a:lumOff val="35000"/>
                    </a:schemeClr>
                  </a:solidFill>
                </a:rPr>
                <a:t>数据类型的误用，导致缓冲区溢出和 </a:t>
              </a:r>
              <a:r>
                <a:rPr lang="en-US" altLang="zh-CN" spc="100" dirty="0">
                  <a:solidFill>
                    <a:schemeClr val="tx1">
                      <a:lumMod val="65000"/>
                      <a:lumOff val="35000"/>
                    </a:schemeClr>
                  </a:solidFill>
                </a:rPr>
                <a:t>Linux </a:t>
              </a:r>
              <a:r>
                <a:rPr lang="zh-CN" altLang="en-US" spc="100" dirty="0">
                  <a:solidFill>
                    <a:schemeClr val="tx1">
                      <a:lumMod val="65000"/>
                      <a:lumOff val="35000"/>
                    </a:schemeClr>
                  </a:solidFill>
                </a:rPr>
                <a:t>内核部分内存信息泄露</a:t>
              </a:r>
            </a:p>
          </p:txBody>
        </p:sp>
        <p:sp>
          <p:nvSpPr>
            <p:cNvPr id="33" name="íšļîďé">
              <a:hlinkClick r:id="" action="ppaction://noaction"/>
              <a:extLst>
                <a:ext uri="{FF2B5EF4-FFF2-40B4-BE49-F238E27FC236}">
                  <a16:creationId xmlns:a16="http://schemas.microsoft.com/office/drawing/2014/main" id="{E9C9FAFC-BA69-4983-828C-4B538DE671B7}"/>
                </a:ext>
              </a:extLst>
            </p:cNvPr>
            <p:cNvSpPr/>
            <p:nvPr/>
          </p:nvSpPr>
          <p:spPr>
            <a:xfrm>
              <a:off x="6953853" y="4761579"/>
              <a:ext cx="3002633" cy="446763"/>
            </a:xfrm>
            <a:prstGeom prst="rect">
              <a:avLst/>
            </a:prstGeom>
          </p:spPr>
          <p:txBody>
            <a:bodyPr wrap="square" anchor="ctr" anchorCtr="0">
              <a:normAutofit/>
            </a:bodyPr>
            <a:lstStyle/>
            <a:p>
              <a:pPr lvl="0"/>
              <a:r>
                <a:rPr lang="en-US" altLang="zh-CN" sz="2000" b="1" spc="100" dirty="0">
                  <a:solidFill>
                    <a:schemeClr val="accent4"/>
                  </a:solidFill>
                </a:rPr>
                <a:t>Linux</a:t>
              </a:r>
              <a:r>
                <a:rPr lang="zh-CN" altLang="en-US" sz="2000" b="1" spc="100" dirty="0">
                  <a:solidFill>
                    <a:schemeClr val="accent4"/>
                  </a:solidFill>
                </a:rPr>
                <a:t>安全漏洞</a:t>
              </a:r>
            </a:p>
          </p:txBody>
        </p:sp>
        <p:sp>
          <p:nvSpPr>
            <p:cNvPr id="34" name="íś1îdè">
              <a:extLst>
                <a:ext uri="{FF2B5EF4-FFF2-40B4-BE49-F238E27FC236}">
                  <a16:creationId xmlns:a16="http://schemas.microsoft.com/office/drawing/2014/main" id="{93244DE5-ECA1-4CB7-AB17-E0A26BD0C54B}"/>
                </a:ext>
              </a:extLst>
            </p:cNvPr>
            <p:cNvSpPr/>
            <p:nvPr/>
          </p:nvSpPr>
          <p:spPr>
            <a:xfrm>
              <a:off x="6347505" y="4701292"/>
              <a:ext cx="500997" cy="516860"/>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grpSp>
        <p:nvGrpSpPr>
          <p:cNvPr id="8" name="组合 7">
            <a:extLst>
              <a:ext uri="{FF2B5EF4-FFF2-40B4-BE49-F238E27FC236}">
                <a16:creationId xmlns:a16="http://schemas.microsoft.com/office/drawing/2014/main" id="{7E87F7F6-92A6-4585-9D12-A65C02755127}"/>
              </a:ext>
            </a:extLst>
          </p:cNvPr>
          <p:cNvGrpSpPr/>
          <p:nvPr/>
        </p:nvGrpSpPr>
        <p:grpSpPr>
          <a:xfrm>
            <a:off x="6168362" y="3994711"/>
            <a:ext cx="5665247" cy="1393169"/>
            <a:chOff x="870282" y="4715023"/>
            <a:chExt cx="5420926" cy="1393169"/>
          </a:xfrm>
        </p:grpSpPr>
        <p:sp>
          <p:nvSpPr>
            <p:cNvPr id="30" name="ïṣḷiďê">
              <a:extLst>
                <a:ext uri="{FF2B5EF4-FFF2-40B4-BE49-F238E27FC236}">
                  <a16:creationId xmlns:a16="http://schemas.microsoft.com/office/drawing/2014/main" id="{047F9231-21F5-40A9-9C9E-A9214B7DDF61}"/>
                </a:ext>
              </a:extLst>
            </p:cNvPr>
            <p:cNvSpPr txBox="1"/>
            <p:nvPr/>
          </p:nvSpPr>
          <p:spPr>
            <a:xfrm>
              <a:off x="870282" y="5261454"/>
              <a:ext cx="5420926" cy="846738"/>
            </a:xfrm>
            <a:prstGeom prst="rect">
              <a:avLst/>
            </a:prstGeom>
            <a:noFill/>
            <a:ln>
              <a:noFill/>
            </a:ln>
          </p:spPr>
          <p:txBody>
            <a:bodyPr wrap="square" lIns="91440" tIns="45720" rIns="0" bIns="45720" anchor="t" anchorCtr="0">
              <a:noAutofit/>
            </a:bodyPr>
            <a:lstStyle/>
            <a:p>
              <a:pPr marL="285750" indent="-285750" algn="just">
                <a:lnSpc>
                  <a:spcPct val="150000"/>
                </a:lnSpc>
                <a:buFont typeface="Wingdings" panose="05000000000000000000" pitchFamily="2" charset="2"/>
                <a:buChar char="ü"/>
              </a:pPr>
              <a:r>
                <a:rPr lang="zh-CN" altLang="en-US" spc="100" dirty="0">
                  <a:solidFill>
                    <a:schemeClr val="tx1">
                      <a:lumMod val="65000"/>
                      <a:lumOff val="35000"/>
                    </a:schemeClr>
                  </a:solidFill>
                </a:rPr>
                <a:t>利用</a:t>
              </a:r>
              <a:r>
                <a:rPr lang="en-US" altLang="zh-CN" spc="100" dirty="0">
                  <a:solidFill>
                    <a:schemeClr val="tx1">
                      <a:lumMod val="65000"/>
                      <a:lumOff val="35000"/>
                    </a:schemeClr>
                  </a:solidFill>
                </a:rPr>
                <a:t>Linux</a:t>
              </a:r>
              <a:r>
                <a:rPr lang="zh-CN" altLang="en-US" spc="100" dirty="0">
                  <a:solidFill>
                    <a:schemeClr val="tx1">
                      <a:lumMod val="65000"/>
                      <a:lumOff val="35000"/>
                    </a:schemeClr>
                  </a:solidFill>
                </a:rPr>
                <a:t>的两个内核漏洞攻击</a:t>
              </a:r>
              <a:r>
                <a:rPr lang="en-US" altLang="zh-CN" spc="100" dirty="0">
                  <a:solidFill>
                    <a:schemeClr val="tx1">
                      <a:lumMod val="65000"/>
                      <a:lumOff val="35000"/>
                    </a:schemeClr>
                  </a:solidFill>
                </a:rPr>
                <a:t>OpenSSH</a:t>
              </a:r>
              <a:r>
                <a:rPr lang="zh-CN" altLang="en-US" spc="100" dirty="0">
                  <a:solidFill>
                    <a:schemeClr val="tx1">
                      <a:lumMod val="65000"/>
                      <a:lumOff val="35000"/>
                    </a:schemeClr>
                  </a:solidFill>
                </a:rPr>
                <a:t>和</a:t>
              </a:r>
              <a:r>
                <a:rPr lang="en-US" altLang="zh-CN" spc="100" dirty="0">
                  <a:solidFill>
                    <a:schemeClr val="tx1">
                      <a:lumMod val="65000"/>
                      <a:lumOff val="35000"/>
                    </a:schemeClr>
                  </a:solidFill>
                </a:rPr>
                <a:t>Apache HTTP</a:t>
              </a:r>
              <a:r>
                <a:rPr lang="zh-CN" altLang="en-US" spc="100" dirty="0">
                  <a:solidFill>
                    <a:schemeClr val="tx1">
                      <a:lumMod val="65000"/>
                      <a:lumOff val="35000"/>
                    </a:schemeClr>
                  </a:solidFill>
                </a:rPr>
                <a:t>服务器，通过不断地创建链接，成功获得</a:t>
              </a:r>
              <a:r>
                <a:rPr lang="en-US" altLang="zh-CN" spc="100" dirty="0">
                  <a:solidFill>
                    <a:schemeClr val="tx1">
                      <a:lumMod val="65000"/>
                      <a:lumOff val="35000"/>
                    </a:schemeClr>
                  </a:solidFill>
                </a:rPr>
                <a:t>RSA</a:t>
              </a:r>
              <a:r>
                <a:rPr lang="zh-CN" altLang="en-US" spc="100" dirty="0">
                  <a:solidFill>
                    <a:schemeClr val="tx1">
                      <a:lumMod val="65000"/>
                      <a:lumOff val="35000"/>
                    </a:schemeClr>
                  </a:solidFill>
                </a:rPr>
                <a:t>私钥</a:t>
              </a:r>
              <a:endParaRPr lang="en-US" altLang="zh-CN" spc="100" dirty="0">
                <a:solidFill>
                  <a:schemeClr val="tx1">
                    <a:lumMod val="65000"/>
                    <a:lumOff val="35000"/>
                  </a:schemeClr>
                </a:solidFill>
              </a:endParaRPr>
            </a:p>
          </p:txBody>
        </p:sp>
        <p:sp>
          <p:nvSpPr>
            <p:cNvPr id="31" name="îṣlîḍe">
              <a:hlinkClick r:id="" action="ppaction://noaction"/>
              <a:extLst>
                <a:ext uri="{FF2B5EF4-FFF2-40B4-BE49-F238E27FC236}">
                  <a16:creationId xmlns:a16="http://schemas.microsoft.com/office/drawing/2014/main" id="{A2E37531-1FE7-47D5-B643-CA5B9CB32F37}"/>
                </a:ext>
              </a:extLst>
            </p:cNvPr>
            <p:cNvSpPr/>
            <p:nvPr/>
          </p:nvSpPr>
          <p:spPr>
            <a:xfrm>
              <a:off x="1495530" y="4832147"/>
              <a:ext cx="3002629" cy="446763"/>
            </a:xfrm>
            <a:prstGeom prst="rect">
              <a:avLst/>
            </a:prstGeom>
          </p:spPr>
          <p:txBody>
            <a:bodyPr wrap="square" anchor="ctr" anchorCtr="0">
              <a:normAutofit/>
            </a:bodyPr>
            <a:lstStyle/>
            <a:p>
              <a:pPr lvl="0"/>
              <a:r>
                <a:rPr lang="zh-CN" altLang="en-US" sz="2000" b="1" spc="100" dirty="0">
                  <a:solidFill>
                    <a:schemeClr val="accent4"/>
                  </a:solidFill>
                </a:rPr>
                <a:t>攻击案例</a:t>
              </a:r>
            </a:p>
          </p:txBody>
        </p:sp>
        <p:sp>
          <p:nvSpPr>
            <p:cNvPr id="35" name="i$1iḑé">
              <a:extLst>
                <a:ext uri="{FF2B5EF4-FFF2-40B4-BE49-F238E27FC236}">
                  <a16:creationId xmlns:a16="http://schemas.microsoft.com/office/drawing/2014/main" id="{85373CC6-CB9E-491A-94D5-4390BDE8040E}"/>
                </a:ext>
              </a:extLst>
            </p:cNvPr>
            <p:cNvSpPr/>
            <p:nvPr/>
          </p:nvSpPr>
          <p:spPr>
            <a:xfrm>
              <a:off x="870282" y="4715023"/>
              <a:ext cx="511388"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sp>
        <p:nvSpPr>
          <p:cNvPr id="12" name="动作按钮: 后退或前一项 11">
            <a:hlinkClick r:id="" action="ppaction://hlinkshowjump?jump=lastslideviewed" highlightClick="1"/>
            <a:extLst>
              <a:ext uri="{FF2B5EF4-FFF2-40B4-BE49-F238E27FC236}">
                <a16:creationId xmlns:a16="http://schemas.microsoft.com/office/drawing/2014/main" id="{5F2E845F-C8F6-47CF-8E04-8F16F6332EEC}"/>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65028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44EFA-D427-4500-BFCA-A8B4FF4B862D}"/>
              </a:ext>
            </a:extLst>
          </p:cNvPr>
          <p:cNvSpPr>
            <a:spLocks noGrp="1"/>
          </p:cNvSpPr>
          <p:nvPr>
            <p:ph type="title"/>
          </p:nvPr>
        </p:nvSpPr>
        <p:spPr/>
        <p:txBody>
          <a:bodyPr/>
          <a:lstStyle/>
          <a:p>
            <a:r>
              <a:rPr lang="zh-CN" altLang="en-US" dirty="0"/>
              <a:t>针对内存数据残余的攻击</a:t>
            </a:r>
          </a:p>
        </p:txBody>
      </p:sp>
      <p:sp>
        <p:nvSpPr>
          <p:cNvPr id="3" name="动作按钮: 后退或前一项 2">
            <a:hlinkClick r:id="" action="ppaction://hlinkshowjump?jump=lastslideviewed" highlightClick="1"/>
            <a:extLst>
              <a:ext uri="{FF2B5EF4-FFF2-40B4-BE49-F238E27FC236}">
                <a16:creationId xmlns:a16="http://schemas.microsoft.com/office/drawing/2014/main" id="{2559385A-BB14-4FD5-88D8-2EFD3FD535B9}"/>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7E3FFE9-5EB8-4DB6-A508-C92031B6DC48}"/>
              </a:ext>
            </a:extLst>
          </p:cNvPr>
          <p:cNvGrpSpPr/>
          <p:nvPr/>
        </p:nvGrpSpPr>
        <p:grpSpPr>
          <a:xfrm>
            <a:off x="449422" y="934083"/>
            <a:ext cx="10896637" cy="2545777"/>
            <a:chOff x="586035" y="3901063"/>
            <a:chExt cx="10896637" cy="2545777"/>
          </a:xfrm>
        </p:grpSpPr>
        <p:sp>
          <p:nvSpPr>
            <p:cNvPr id="5" name="文本框 4">
              <a:extLst>
                <a:ext uri="{FF2B5EF4-FFF2-40B4-BE49-F238E27FC236}">
                  <a16:creationId xmlns:a16="http://schemas.microsoft.com/office/drawing/2014/main" id="{2C57A4F2-2900-46D7-B542-472CD4F3CCA0}"/>
                </a:ext>
              </a:extLst>
            </p:cNvPr>
            <p:cNvSpPr txBox="1"/>
            <p:nvPr/>
          </p:nvSpPr>
          <p:spPr>
            <a:xfrm>
              <a:off x="586035" y="3901063"/>
              <a:ext cx="2853509" cy="500092"/>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数据残余成因</a:t>
              </a:r>
            </a:p>
          </p:txBody>
        </p:sp>
        <p:sp>
          <p:nvSpPr>
            <p:cNvPr id="6" name="文本框 5">
              <a:extLst>
                <a:ext uri="{FF2B5EF4-FFF2-40B4-BE49-F238E27FC236}">
                  <a16:creationId xmlns:a16="http://schemas.microsoft.com/office/drawing/2014/main" id="{A700EBAE-0AD0-4134-B9FA-84810F3774E0}"/>
                </a:ext>
              </a:extLst>
            </p:cNvPr>
            <p:cNvSpPr txBox="1"/>
            <p:nvPr/>
          </p:nvSpPr>
          <p:spPr>
            <a:xfrm>
              <a:off x="586035" y="4477583"/>
              <a:ext cx="10896637" cy="1969257"/>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Ø"/>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操作系统</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：清理内存操作会</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影响性能</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，操作系统一般不会自动执行</a:t>
              </a: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300"/>
                </a:spcBef>
                <a:spcAft>
                  <a:spcPts val="300"/>
                </a:spcAft>
                <a:buFont typeface="Wingdings" panose="05000000000000000000" pitchFamily="2" charset="2"/>
                <a:buChar char="Ø"/>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编译器优化</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：即便程序员及时</a:t>
              </a:r>
              <a:r>
                <a:rPr lang="zh-CN" altLang="en-US" sz="2000" spc="300" dirty="0">
                  <a:solidFill>
                    <a:srgbClr val="000000">
                      <a:lumMod val="85000"/>
                      <a:lumOff val="15000"/>
                    </a:srgbClr>
                  </a:solidFill>
                  <a:latin typeface="微软雅黑" panose="020B0503020204020204" pitchFamily="34" charset="-122"/>
                </a:rPr>
                <a:t>清理</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内存，编译器也可能把这段安全代码优化掉</a:t>
              </a:r>
              <a:r>
                <a:rPr lang="zh-CN" altLang="en-US" sz="2000" spc="300" dirty="0">
                  <a:solidFill>
                    <a:srgbClr val="000000">
                      <a:lumMod val="85000"/>
                      <a:lumOff val="15000"/>
                    </a:srgbClr>
                  </a:solidFill>
                  <a:latin typeface="微软雅黑" panose="020B0503020204020204" pitchFamily="34" charset="-122"/>
                </a:rPr>
                <a:t>，例如</a:t>
              </a:r>
              <a:r>
                <a:rPr lang="en-US" altLang="zh-CN" sz="2000" dirty="0" err="1">
                  <a:solidFill>
                    <a:srgbClr val="000000">
                      <a:lumMod val="85000"/>
                      <a:lumOff val="15000"/>
                    </a:srgbClr>
                  </a:solidFill>
                  <a:latin typeface="微软雅黑" panose="020B0503020204020204" pitchFamily="34" charset="-122"/>
                </a:rPr>
                <a:t>memset</a:t>
              </a:r>
              <a:endParaRPr lang="en-US" altLang="zh-CN" sz="20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300"/>
                </a:spcBef>
                <a:spcAft>
                  <a:spcPts val="300"/>
                </a:spcAft>
                <a:buFont typeface="Wingdings" panose="05000000000000000000" pitchFamily="2" charset="2"/>
                <a:buChar char="Ø"/>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“合法”复制</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：运行状态</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快照</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存储硬盘；不经常使用的</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页交换</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到</a:t>
              </a:r>
              <a:r>
                <a:rPr lang="zh-CN" altLang="en-US" sz="2000" spc="300" dirty="0">
                  <a:solidFill>
                    <a:srgbClr val="000000">
                      <a:lumMod val="85000"/>
                      <a:lumOff val="15000"/>
                    </a:srgbClr>
                  </a:solidFill>
                  <a:latin typeface="微软雅黑" panose="020B0503020204020204" pitchFamily="34" charset="-122"/>
                </a:rPr>
                <a:t>磁盘；软件崩溃后保存内存镜像，</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以供开发者调试</a:t>
              </a: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55C6B431-2B81-461D-B0EB-F6D8A83BD438}"/>
              </a:ext>
            </a:extLst>
          </p:cNvPr>
          <p:cNvSpPr txBox="1"/>
          <p:nvPr/>
        </p:nvSpPr>
        <p:spPr>
          <a:xfrm>
            <a:off x="3413221" y="4042389"/>
            <a:ext cx="7320346" cy="2255297"/>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密钥拥有明显高于其他内存数据的 </a:t>
            </a:r>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n-ea"/>
                <a:ea typeface="+mn-ea"/>
                <a:cs typeface="Arial" panose="020B0604020202020204" pitchFamily="34" charset="0"/>
              </a:rPr>
              <a:t>熵值</a:t>
            </a:r>
            <a:endParaRPr lang="en-US" altLang="zh-CN" sz="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dirty="0">
                <a:solidFill>
                  <a:srgbClr val="000000">
                    <a:lumMod val="85000"/>
                    <a:lumOff val="15000"/>
                  </a:srgbClr>
                </a:solidFill>
                <a:latin typeface="+mn-ea"/>
                <a:ea typeface="+mn-ea"/>
                <a:cs typeface="Arial" panose="020B0604020202020204" pitchFamily="34" charset="0"/>
              </a:rPr>
              <a:t> </a:t>
            </a:r>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n-ea"/>
                <a:ea typeface="+mn-ea"/>
                <a:cs typeface="Arial" panose="020B0604020202020204" pitchFamily="34" charset="0"/>
              </a:rPr>
              <a:t>标准化</a:t>
            </a:r>
            <a:r>
              <a:rPr lang="zh-CN" altLang="en-US" sz="2000" dirty="0">
                <a:solidFill>
                  <a:srgbClr val="000000">
                    <a:lumMod val="85000"/>
                    <a:lumOff val="15000"/>
                  </a:srgbClr>
                </a:solidFill>
                <a:latin typeface="+mn-ea"/>
                <a:ea typeface="+mn-ea"/>
                <a:cs typeface="Arial" panose="020B0604020202020204" pitchFamily="34" charset="0"/>
              </a:rPr>
              <a:t> 编码和填充也会赋子密钥数据特殊的格式</a:t>
            </a:r>
            <a:endParaRPr lang="en-US" altLang="zh-CN" sz="2000" dirty="0">
              <a:solidFill>
                <a:srgbClr val="000000">
                  <a:lumMod val="85000"/>
                  <a:lumOff val="15000"/>
                </a:srgbClr>
              </a:solidFill>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dirty="0">
                <a:latin typeface="+mn-ea"/>
                <a:ea typeface="+mn-ea"/>
                <a:cs typeface="Arial" panose="020B0604020202020204" pitchFamily="34" charset="0"/>
              </a:rPr>
              <a:t>带有密钥的 </a:t>
            </a:r>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n-ea"/>
                <a:ea typeface="+mn-ea"/>
                <a:cs typeface="Arial" panose="020B0604020202020204" pitchFamily="34" charset="0"/>
              </a:rPr>
              <a:t>结构体 </a:t>
            </a:r>
            <a:r>
              <a:rPr lang="zh-CN" altLang="en-US" sz="2000" dirty="0">
                <a:latin typeface="+mn-ea"/>
                <a:ea typeface="+mn-ea"/>
                <a:cs typeface="Arial" panose="020B0604020202020204" pitchFamily="34" charset="0"/>
              </a:rPr>
              <a:t>也有助于攻击者从内存数据中查找密钥</a:t>
            </a:r>
            <a:endParaRPr lang="en-US" altLang="zh-CN" sz="2000" dirty="0">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dirty="0">
                <a:latin typeface="+mn-ea"/>
                <a:ea typeface="+mn-ea"/>
                <a:cs typeface="Arial" panose="020B0604020202020204" pitchFamily="34" charset="0"/>
              </a:rPr>
              <a:t>利用 </a:t>
            </a:r>
            <a:r>
              <a:rPr lang="zh-CN" alt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n-ea"/>
                <a:ea typeface="+mn-ea"/>
                <a:cs typeface="Arial" panose="020B0604020202020204" pitchFamily="34" charset="0"/>
              </a:rPr>
              <a:t>密钥扩展痕迹</a:t>
            </a:r>
            <a:r>
              <a:rPr lang="zh-CN" altLang="en-US" sz="2000" dirty="0">
                <a:latin typeface="+mn-ea"/>
                <a:ea typeface="+mn-ea"/>
                <a:cs typeface="Arial" panose="020B0604020202020204" pitchFamily="34" charset="0"/>
              </a:rPr>
              <a:t>（每轮的子密钥片段）来恢复密钥</a:t>
            </a:r>
            <a:endParaRPr lang="en-US" altLang="zh-CN" sz="2000" dirty="0">
              <a:latin typeface="+mn-ea"/>
              <a:ea typeface="+mn-ea"/>
              <a:cs typeface="Arial" panose="020B0604020202020204" pitchFamily="34" charset="0"/>
            </a:endParaRPr>
          </a:p>
        </p:txBody>
      </p:sp>
      <p:pic>
        <p:nvPicPr>
          <p:cNvPr id="3074" name="Picture 2" descr="小黄人：GB级搜索表情包">
            <a:extLst>
              <a:ext uri="{FF2B5EF4-FFF2-40B4-BE49-F238E27FC236}">
                <a16:creationId xmlns:a16="http://schemas.microsoft.com/office/drawing/2014/main" id="{6FBC1FE7-4133-46E0-B3C8-6604F609988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1241" y="3389483"/>
            <a:ext cx="2744780" cy="274478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a:extLst>
              <a:ext uri="{FF2B5EF4-FFF2-40B4-BE49-F238E27FC236}">
                <a16:creationId xmlns:a16="http://schemas.microsoft.com/office/drawing/2014/main" id="{3B5AB7A7-C9C2-4C29-BA49-0C16A4150C58}"/>
              </a:ext>
            </a:extLst>
          </p:cNvPr>
          <p:cNvGrpSpPr/>
          <p:nvPr/>
        </p:nvGrpSpPr>
        <p:grpSpPr>
          <a:xfrm>
            <a:off x="3302931" y="3525771"/>
            <a:ext cx="3791385" cy="563887"/>
            <a:chOff x="3302931" y="3525771"/>
            <a:chExt cx="3791385" cy="563887"/>
          </a:xfrm>
        </p:grpSpPr>
        <p:sp>
          <p:nvSpPr>
            <p:cNvPr id="11" name="îṣlîḍe">
              <a:hlinkClick r:id="" action="ppaction://noaction"/>
              <a:extLst>
                <a:ext uri="{FF2B5EF4-FFF2-40B4-BE49-F238E27FC236}">
                  <a16:creationId xmlns:a16="http://schemas.microsoft.com/office/drawing/2014/main" id="{86FE23E1-79DC-48EF-9864-7D13BEF3DE4A}"/>
                </a:ext>
              </a:extLst>
            </p:cNvPr>
            <p:cNvSpPr/>
            <p:nvPr/>
          </p:nvSpPr>
          <p:spPr>
            <a:xfrm>
              <a:off x="3956359" y="3642895"/>
              <a:ext cx="3137957" cy="446763"/>
            </a:xfrm>
            <a:prstGeom prst="rect">
              <a:avLst/>
            </a:prstGeom>
          </p:spPr>
          <p:txBody>
            <a:bodyPr wrap="square" anchor="ctr" anchorCtr="0">
              <a:normAutofit fontScale="92500" lnSpcReduction="20000"/>
            </a:bodyPr>
            <a:lstStyle/>
            <a:p>
              <a:pPr lvl="0"/>
              <a:r>
                <a:rPr lang="zh-CN" altLang="en-US" sz="2800" b="1" spc="100" dirty="0">
                  <a:solidFill>
                    <a:schemeClr val="accent4"/>
                  </a:solidFill>
                </a:rPr>
                <a:t>密钥搜索</a:t>
              </a:r>
            </a:p>
          </p:txBody>
        </p:sp>
        <p:sp>
          <p:nvSpPr>
            <p:cNvPr id="12" name="i$1iḑé">
              <a:extLst>
                <a:ext uri="{FF2B5EF4-FFF2-40B4-BE49-F238E27FC236}">
                  <a16:creationId xmlns:a16="http://schemas.microsoft.com/office/drawing/2014/main" id="{09B69DE1-907A-44DA-9055-76AC273C4BE7}"/>
                </a:ext>
              </a:extLst>
            </p:cNvPr>
            <p:cNvSpPr/>
            <p:nvPr/>
          </p:nvSpPr>
          <p:spPr>
            <a:xfrm>
              <a:off x="3302931" y="3525771"/>
              <a:ext cx="534436" cy="5168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dirty="0"/>
            </a:p>
          </p:txBody>
        </p:sp>
      </p:grpSp>
    </p:spTree>
    <p:extLst>
      <p:ext uri="{BB962C8B-B14F-4D97-AF65-F5344CB8AC3E}">
        <p14:creationId xmlns:p14="http://schemas.microsoft.com/office/powerpoint/2010/main" val="9761160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F06ED-7B12-4067-A067-79916C0940EF}"/>
              </a:ext>
            </a:extLst>
          </p:cNvPr>
          <p:cNvSpPr>
            <a:spLocks noGrp="1"/>
          </p:cNvSpPr>
          <p:nvPr>
            <p:ph type="title"/>
          </p:nvPr>
        </p:nvSpPr>
        <p:spPr/>
        <p:txBody>
          <a:bodyPr/>
          <a:lstStyle/>
          <a:p>
            <a:r>
              <a:rPr lang="zh-CN" altLang="en-US" dirty="0"/>
              <a:t>针对密码软件实现自身漏洞的攻击</a:t>
            </a:r>
          </a:p>
        </p:txBody>
      </p:sp>
      <p:sp>
        <p:nvSpPr>
          <p:cNvPr id="3" name="动作按钮: 后退或前一项 2">
            <a:hlinkClick r:id="" action="ppaction://hlinkshowjump?jump=lastslideviewed" highlightClick="1"/>
            <a:extLst>
              <a:ext uri="{FF2B5EF4-FFF2-40B4-BE49-F238E27FC236}">
                <a16:creationId xmlns:a16="http://schemas.microsoft.com/office/drawing/2014/main" id="{86B3D9C7-82AE-4DA9-8A9A-DA7C1F5C9848}"/>
              </a:ext>
            </a:extLst>
          </p:cNvPr>
          <p:cNvSpPr/>
          <p:nvPr/>
        </p:nvSpPr>
        <p:spPr>
          <a:xfrm>
            <a:off x="11309374" y="5832544"/>
            <a:ext cx="549668" cy="51370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descr="Cloudflare - The Web Performance &amp; Security Company | Cloudflare">
            <a:extLst>
              <a:ext uri="{FF2B5EF4-FFF2-40B4-BE49-F238E27FC236}">
                <a16:creationId xmlns:a16="http://schemas.microsoft.com/office/drawing/2014/main" id="{F3AB5345-9707-4D3B-BFB1-B638C61B6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667" y="1526402"/>
            <a:ext cx="3381375" cy="1352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8A253500-D1BF-43AF-9DC0-538E63E0125B}"/>
              </a:ext>
            </a:extLst>
          </p:cNvPr>
          <p:cNvGrpSpPr/>
          <p:nvPr/>
        </p:nvGrpSpPr>
        <p:grpSpPr>
          <a:xfrm>
            <a:off x="449423" y="934083"/>
            <a:ext cx="7656888" cy="2468833"/>
            <a:chOff x="586036" y="3901063"/>
            <a:chExt cx="7656888" cy="2468833"/>
          </a:xfrm>
        </p:grpSpPr>
        <p:sp>
          <p:nvSpPr>
            <p:cNvPr id="6" name="文本框 5">
              <a:extLst>
                <a:ext uri="{FF2B5EF4-FFF2-40B4-BE49-F238E27FC236}">
                  <a16:creationId xmlns:a16="http://schemas.microsoft.com/office/drawing/2014/main" id="{43F89468-3413-4710-81CA-48E90250ECFA}"/>
                </a:ext>
              </a:extLst>
            </p:cNvPr>
            <p:cNvSpPr txBox="1"/>
            <p:nvPr/>
          </p:nvSpPr>
          <p:spPr>
            <a:xfrm>
              <a:off x="586036" y="3901063"/>
              <a:ext cx="4854098" cy="500092"/>
            </a:xfrm>
            <a:prstGeom prst="roundRect">
              <a:avLst/>
            </a:prstGeom>
            <a:solidFill>
              <a:schemeClr val="accent4"/>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defRPr/>
              </a:pPr>
              <a:r>
                <a:rPr lang="zh-CN" altLang="en-US" sz="2200" b="1" kern="0" spc="300" dirty="0">
                  <a:solidFill>
                    <a:srgbClr val="FFFFFF"/>
                  </a:solidFill>
                  <a:latin typeface="微软雅黑" panose="020B0503020204020204" pitchFamily="34" charset="-122"/>
                </a:rPr>
                <a:t>缓冲区溢出</a:t>
              </a:r>
              <a:r>
                <a:rPr lang="en-US" altLang="zh-CN" sz="2200" b="1" kern="0" spc="300" dirty="0">
                  <a:solidFill>
                    <a:srgbClr val="FFFFFF"/>
                  </a:solidFill>
                  <a:latin typeface="微软雅黑" panose="020B0503020204020204" pitchFamily="34" charset="-122"/>
                </a:rPr>
                <a:t>(</a:t>
              </a:r>
              <a:r>
                <a:rPr lang="en-US" altLang="zh-CN" sz="2200" b="1" kern="0" dirty="0">
                  <a:solidFill>
                    <a:srgbClr val="FFFFFF"/>
                  </a:solidFill>
                  <a:latin typeface="微软雅黑" panose="020B0503020204020204" pitchFamily="34" charset="-122"/>
                </a:rPr>
                <a:t>buffer overflow</a:t>
              </a:r>
              <a:r>
                <a:rPr lang="en-US" altLang="zh-CN" sz="2200" b="1" kern="0" spc="300" dirty="0">
                  <a:solidFill>
                    <a:srgbClr val="FFFFFF"/>
                  </a:solidFill>
                  <a:latin typeface="微软雅黑" panose="020B0503020204020204" pitchFamily="34" charset="-122"/>
                </a:rPr>
                <a:t>)</a:t>
              </a:r>
              <a:endParaRPr kumimoji="0" lang="zh-CN" altLang="en-US" sz="2200" b="1" i="0" u="none" strike="noStrike" kern="0" cap="none" spc="3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9C41D31A-6592-478A-ACB4-4D6BF7BBE955}"/>
                </a:ext>
              </a:extLst>
            </p:cNvPr>
            <p:cNvSpPr txBox="1"/>
            <p:nvPr/>
          </p:nvSpPr>
          <p:spPr>
            <a:xfrm>
              <a:off x="586036" y="4477583"/>
              <a:ext cx="7656888" cy="1892313"/>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Ø"/>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成因</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：通常由</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格式错误</a:t>
              </a:r>
              <a:r>
                <a:rPr lang="zh-CN" altLang="en-US" sz="2000" spc="300" dirty="0">
                  <a:latin typeface="微软雅黑" panose="020B0503020204020204" pitchFamily="34" charset="-122"/>
                  <a:ea typeface="微软雅黑" panose="020B0503020204020204" pitchFamily="34" charset="-122"/>
                </a:rPr>
                <a:t>的</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输入触发，例如在缓冲区内写</a:t>
              </a:r>
              <a:r>
                <a:rPr lang="zh-CN" altLang="en-US" sz="2000" spc="300" dirty="0">
                  <a:solidFill>
                    <a:srgbClr val="000000">
                      <a:lumMod val="85000"/>
                      <a:lumOff val="15000"/>
                    </a:srgbClr>
                  </a:solidFill>
                  <a:latin typeface="微软雅黑" panose="020B0503020204020204" pitchFamily="34" charset="-122"/>
                </a:rPr>
                <a:t>入</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了比缓冲区更大的数据块，导致相邻的数据或可执行代码被</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覆盖</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342900" indent="-342900" algn="just" eaLnBrk="1" fontAlgn="auto" hangingPunct="1">
                <a:lnSpc>
                  <a:spcPct val="120000"/>
                </a:lnSpc>
                <a:spcBef>
                  <a:spcPts val="300"/>
                </a:spcBef>
                <a:spcAft>
                  <a:spcPts val="300"/>
                </a:spcAft>
                <a:buFont typeface="Wingdings" panose="05000000000000000000" pitchFamily="2" charset="2"/>
                <a:buChar char="Ø"/>
              </a:pPr>
              <a:r>
                <a:rPr lang="zh-CN" altLang="en-US" sz="2000" b="1" spc="300" dirty="0">
                  <a:solidFill>
                    <a:srgbClr val="000000">
                      <a:lumMod val="85000"/>
                      <a:lumOff val="15000"/>
                    </a:srgbClr>
                  </a:solidFill>
                  <a:latin typeface="微软雅黑" panose="020B0503020204020204" pitchFamily="34" charset="-122"/>
                  <a:ea typeface="微软雅黑" panose="020B0503020204020204" pitchFamily="34" charset="-122"/>
                </a:rPr>
                <a:t>导致问题</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：攻击者精心设计写入的数据以修改</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关键变量</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、改变</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程序行为</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，或者直接写</a:t>
              </a:r>
              <a:r>
                <a:rPr lang="zh-CN" altLang="en-US" sz="2000" spc="300" dirty="0">
                  <a:solidFill>
                    <a:srgbClr val="000000">
                      <a:lumMod val="85000"/>
                      <a:lumOff val="15000"/>
                    </a:srgbClr>
                  </a:solidFill>
                  <a:latin typeface="微软雅黑" panose="020B0503020204020204" pitchFamily="34" charset="-122"/>
                </a:rPr>
                <a:t>入</a:t>
              </a:r>
              <a:r>
                <a:rPr lang="en-US" altLang="zh-CN" sz="2000" dirty="0">
                  <a:solidFill>
                    <a:srgbClr val="000000">
                      <a:lumMod val="85000"/>
                      <a:lumOff val="15000"/>
                    </a:srgbClr>
                  </a:solidFill>
                  <a:latin typeface="微软雅黑" panose="020B0503020204020204" pitchFamily="34" charset="-122"/>
                  <a:ea typeface="微软雅黑" panose="020B0503020204020204" pitchFamily="34" charset="-122"/>
                </a:rPr>
                <a:t>shellcode</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提升</a:t>
              </a:r>
              <a:r>
                <a:rPr lang="zh-CN" altLang="en-US" sz="2000" spc="300" dirty="0">
                  <a:solidFill>
                    <a:schemeClr val="accent4">
                      <a:lumMod val="60000"/>
                      <a:lumOff val="40000"/>
                    </a:schemeClr>
                  </a:solidFill>
                  <a:latin typeface="微软雅黑" panose="020B0503020204020204" pitchFamily="34" charset="-122"/>
                  <a:ea typeface="微软雅黑" panose="020B0503020204020204" pitchFamily="34" charset="-122"/>
                </a:rPr>
                <a:t>权限</a:t>
              </a:r>
              <a:endParaRPr lang="en-US" altLang="zh-CN" sz="2000" spc="300"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024545C3-212C-4C0F-993F-426AADCD17EC}"/>
              </a:ext>
            </a:extLst>
          </p:cNvPr>
          <p:cNvGrpSpPr/>
          <p:nvPr/>
        </p:nvGrpSpPr>
        <p:grpSpPr>
          <a:xfrm>
            <a:off x="449422" y="3616869"/>
            <a:ext cx="10647940" cy="2521666"/>
            <a:chOff x="449422" y="3616869"/>
            <a:chExt cx="10647940" cy="2521666"/>
          </a:xfrm>
        </p:grpSpPr>
        <p:pic>
          <p:nvPicPr>
            <p:cNvPr id="4100" name="Picture 4" descr="Heartbleed">
              <a:extLst>
                <a:ext uri="{FF2B5EF4-FFF2-40B4-BE49-F238E27FC236}">
                  <a16:creationId xmlns:a16="http://schemas.microsoft.com/office/drawing/2014/main" id="{B860712C-8D52-465D-86CF-9041C9B655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71"/>
            <a:stretch/>
          </p:blipFill>
          <p:spPr bwMode="auto">
            <a:xfrm>
              <a:off x="449422" y="3840250"/>
              <a:ext cx="1820575" cy="209943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735C23DF-BE99-4BF3-BE5C-A76135CC9F74}"/>
                </a:ext>
              </a:extLst>
            </p:cNvPr>
            <p:cNvSpPr txBox="1"/>
            <p:nvPr/>
          </p:nvSpPr>
          <p:spPr>
            <a:xfrm>
              <a:off x="2559913" y="4169278"/>
              <a:ext cx="8537449" cy="1969257"/>
            </a:xfrm>
            <a:prstGeom prst="rect">
              <a:avLst/>
            </a:prstGeom>
            <a:noFill/>
          </p:spPr>
          <p:txBody>
            <a:bodyPr wrap="square" lIns="0" tIns="0" rIns="0" bIns="0" rtlCol="0">
              <a:spAutoFit/>
            </a:bodyPr>
            <a:lstStyle/>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b="1" dirty="0">
                  <a:solidFill>
                    <a:srgbClr val="000000">
                      <a:lumMod val="85000"/>
                      <a:lumOff val="15000"/>
                    </a:srgbClr>
                  </a:solidFill>
                  <a:latin typeface="+mn-ea"/>
                  <a:ea typeface="+mn-ea"/>
                  <a:cs typeface="Arial" panose="020B0604020202020204" pitchFamily="34" charset="0"/>
                </a:rPr>
                <a:t>受害人</a:t>
              </a:r>
              <a:r>
                <a:rPr lang="zh-CN" altLang="en-US" sz="2000" dirty="0">
                  <a:solidFill>
                    <a:srgbClr val="000000">
                      <a:lumMod val="85000"/>
                      <a:lumOff val="15000"/>
                    </a:srgbClr>
                  </a:solidFill>
                  <a:latin typeface="+mn-ea"/>
                  <a:ea typeface="+mn-ea"/>
                  <a:cs typeface="Arial" panose="020B0604020202020204" pitchFamily="34" charset="0"/>
                </a:rPr>
                <a:t>：</a:t>
              </a:r>
              <a:r>
                <a:rPr lang="en-US" altLang="zh-CN" sz="2000" dirty="0">
                  <a:solidFill>
                    <a:srgbClr val="000000">
                      <a:lumMod val="85000"/>
                      <a:lumOff val="15000"/>
                    </a:srgbClr>
                  </a:solidFill>
                  <a:latin typeface="+mn-ea"/>
                  <a:ea typeface="+mn-ea"/>
                  <a:cs typeface="Arial" panose="020B0604020202020204" pitchFamily="34" charset="0"/>
                </a:rPr>
                <a:t>OpenSSL</a:t>
              </a:r>
              <a:r>
                <a:rPr lang="zh-CN" altLang="en-US" sz="2000" dirty="0">
                  <a:solidFill>
                    <a:srgbClr val="000000">
                      <a:lumMod val="85000"/>
                      <a:lumOff val="15000"/>
                    </a:srgbClr>
                  </a:solidFill>
                  <a:latin typeface="+mn-ea"/>
                  <a:ea typeface="+mn-ea"/>
                  <a:cs typeface="Arial" panose="020B0604020202020204" pitchFamily="34" charset="0"/>
                </a:rPr>
                <a:t>使用者</a:t>
              </a:r>
              <a:endParaRPr lang="en-US" altLang="zh-CN" sz="2000" dirty="0">
                <a:solidFill>
                  <a:srgbClr val="000000">
                    <a:lumMod val="85000"/>
                    <a:lumOff val="15000"/>
                  </a:srgbClr>
                </a:solidFill>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b="1" dirty="0">
                  <a:latin typeface="+mn-ea"/>
                  <a:ea typeface="+mn-ea"/>
                  <a:cs typeface="Arial" panose="020B0604020202020204" pitchFamily="34" charset="0"/>
                </a:rPr>
                <a:t>漏洞</a:t>
              </a:r>
              <a:r>
                <a:rPr lang="zh-CN" altLang="en-US" sz="2000" dirty="0">
                  <a:latin typeface="+mn-ea"/>
                  <a:ea typeface="+mn-ea"/>
                  <a:cs typeface="Arial" panose="020B0604020202020204" pitchFamily="34" charset="0"/>
                </a:rPr>
                <a:t>：</a:t>
              </a:r>
              <a:r>
                <a:rPr lang="en-US" altLang="zh-CN" sz="2000" dirty="0">
                  <a:latin typeface="+mn-ea"/>
                  <a:ea typeface="+mn-ea"/>
                  <a:cs typeface="Arial" panose="020B0604020202020204" pitchFamily="34" charset="0"/>
                </a:rPr>
                <a:t>Heartbeat</a:t>
              </a:r>
              <a:r>
                <a:rPr lang="zh-CN" altLang="en-US" sz="2000" dirty="0">
                  <a:latin typeface="+mn-ea"/>
                  <a:ea typeface="+mn-ea"/>
                  <a:cs typeface="Arial" panose="020B0604020202020204" pitchFamily="34" charset="0"/>
                </a:rPr>
                <a:t>扩展代码没有检测请求包中长度参数与实际大小匹配，攻击者可远程获取远大于合法范围的数据，其中包括其他用户的身份信息。</a:t>
              </a:r>
              <a:endParaRPr lang="en-US" altLang="zh-CN" sz="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n-ea"/>
                <a:ea typeface="+mn-ea"/>
                <a:cs typeface="Arial" panose="020B0604020202020204" pitchFamily="34" charset="0"/>
              </a:endParaRPr>
            </a:p>
            <a:p>
              <a:pPr marL="342900" indent="-342900" algn="just" eaLnBrk="1" fontAlgn="auto" hangingPunct="1">
                <a:lnSpc>
                  <a:spcPct val="120000"/>
                </a:lnSpc>
                <a:spcBef>
                  <a:spcPts val="300"/>
                </a:spcBef>
                <a:spcAft>
                  <a:spcPts val="300"/>
                </a:spcAft>
                <a:buFont typeface="Wingdings" panose="05000000000000000000" pitchFamily="2" charset="2"/>
                <a:buChar char="ü"/>
              </a:pPr>
              <a:r>
                <a:rPr lang="zh-CN" altLang="en-US" sz="2000" b="1" dirty="0">
                  <a:latin typeface="+mn-ea"/>
                  <a:ea typeface="+mn-ea"/>
                  <a:cs typeface="Arial" panose="020B0604020202020204" pitchFamily="34" charset="0"/>
                </a:rPr>
                <a:t>影响</a:t>
              </a:r>
              <a:r>
                <a:rPr lang="zh-CN" altLang="en-US" sz="2000" dirty="0">
                  <a:latin typeface="+mn-ea"/>
                  <a:ea typeface="+mn-ea"/>
                  <a:cs typeface="Arial" panose="020B0604020202020204" pitchFamily="34" charset="0"/>
                </a:rPr>
                <a:t>：</a:t>
              </a:r>
              <a:r>
                <a:rPr lang="en-US" altLang="zh-CN" sz="2000" dirty="0">
                  <a:latin typeface="+mn-ea"/>
                  <a:ea typeface="+mn-ea"/>
                  <a:cs typeface="Arial" panose="020B0604020202020204" pitchFamily="34" charset="0"/>
                </a:rPr>
                <a:t>2014</a:t>
              </a:r>
              <a:r>
                <a:rPr lang="zh-CN" altLang="en-US" sz="2000" dirty="0">
                  <a:latin typeface="+mn-ea"/>
                  <a:ea typeface="+mn-ea"/>
                  <a:cs typeface="Arial" panose="020B0604020202020204" pitchFamily="34" charset="0"/>
                </a:rPr>
                <a:t>年</a:t>
              </a:r>
              <a:r>
                <a:rPr lang="en-US" altLang="zh-CN" sz="2000" dirty="0">
                  <a:latin typeface="+mn-ea"/>
                  <a:ea typeface="+mn-ea"/>
                  <a:cs typeface="Arial" panose="020B0604020202020204" pitchFamily="34" charset="0"/>
                </a:rPr>
                <a:t>4</a:t>
              </a:r>
              <a:r>
                <a:rPr lang="zh-CN" altLang="en-US" sz="2000" dirty="0">
                  <a:latin typeface="+mn-ea"/>
                  <a:ea typeface="+mn-ea"/>
                  <a:cs typeface="Arial" panose="020B0604020202020204" pitchFamily="34" charset="0"/>
                </a:rPr>
                <a:t>月</a:t>
              </a:r>
              <a:r>
                <a:rPr lang="en-US" altLang="zh-CN" sz="2000" dirty="0">
                  <a:latin typeface="+mn-ea"/>
                  <a:ea typeface="+mn-ea"/>
                  <a:cs typeface="Arial" panose="020B0604020202020204" pitchFamily="34" charset="0"/>
                </a:rPr>
                <a:t>7</a:t>
              </a:r>
              <a:r>
                <a:rPr lang="zh-CN" altLang="en-US" sz="2000" dirty="0">
                  <a:latin typeface="+mn-ea"/>
                  <a:ea typeface="+mn-ea"/>
                  <a:cs typeface="Arial" panose="020B0604020202020204" pitchFamily="34" charset="0"/>
                </a:rPr>
                <a:t>日，发布漏洞补丁，截至</a:t>
              </a:r>
              <a:r>
                <a:rPr lang="en-US" altLang="zh-CN" sz="2000" dirty="0">
                  <a:latin typeface="+mn-ea"/>
                  <a:ea typeface="+mn-ea"/>
                  <a:cs typeface="Arial" panose="020B0604020202020204" pitchFamily="34" charset="0"/>
                </a:rPr>
                <a:t>2019</a:t>
              </a:r>
              <a:r>
                <a:rPr lang="zh-CN" altLang="en-US" sz="2000" dirty="0">
                  <a:latin typeface="+mn-ea"/>
                  <a:ea typeface="+mn-ea"/>
                  <a:cs typeface="Arial" panose="020B0604020202020204" pitchFamily="34" charset="0"/>
                </a:rPr>
                <a:t>年</a:t>
              </a:r>
              <a:r>
                <a:rPr lang="en-US" altLang="zh-CN" sz="2000" dirty="0">
                  <a:latin typeface="+mn-ea"/>
                  <a:ea typeface="+mn-ea"/>
                  <a:cs typeface="Arial" panose="020B0604020202020204" pitchFamily="34" charset="0"/>
                </a:rPr>
                <a:t>11</a:t>
              </a:r>
              <a:r>
                <a:rPr lang="zh-CN" altLang="en-US" sz="2000" dirty="0">
                  <a:latin typeface="+mn-ea"/>
                  <a:ea typeface="+mn-ea"/>
                  <a:cs typeface="Arial" panose="020B0604020202020204" pitchFamily="34" charset="0"/>
                </a:rPr>
                <a:t>月</a:t>
              </a:r>
              <a:r>
                <a:rPr lang="en-US" altLang="zh-CN" sz="2000" dirty="0">
                  <a:latin typeface="+mn-ea"/>
                  <a:ea typeface="+mn-ea"/>
                  <a:cs typeface="Arial" panose="020B0604020202020204" pitchFamily="34" charset="0"/>
                </a:rPr>
                <a:t>7</a:t>
              </a:r>
              <a:r>
                <a:rPr lang="zh-CN" altLang="en-US" sz="2000" dirty="0">
                  <a:latin typeface="+mn-ea"/>
                  <a:ea typeface="+mn-ea"/>
                  <a:cs typeface="Arial" panose="020B0604020202020204" pitchFamily="34" charset="0"/>
                </a:rPr>
                <a:t>日，仍有</a:t>
              </a:r>
              <a:r>
                <a:rPr lang="en-US" altLang="zh-CN" sz="2000" dirty="0">
                  <a:latin typeface="+mn-ea"/>
                  <a:ea typeface="+mn-ea"/>
                  <a:cs typeface="Arial" panose="020B0604020202020204" pitchFamily="34" charset="0"/>
                </a:rPr>
                <a:t>9</a:t>
              </a:r>
              <a:r>
                <a:rPr lang="zh-CN" altLang="en-US" sz="2000" dirty="0">
                  <a:latin typeface="+mn-ea"/>
                  <a:ea typeface="+mn-ea"/>
                  <a:cs typeface="Arial" panose="020B0604020202020204" pitchFamily="34" charset="0"/>
                </a:rPr>
                <a:t>万台设备受到改漏洞影响。</a:t>
              </a:r>
              <a:endParaRPr lang="en-US" altLang="zh-CN" sz="2000" dirty="0">
                <a:latin typeface="+mn-ea"/>
                <a:ea typeface="+mn-ea"/>
                <a:cs typeface="Arial" panose="020B0604020202020204" pitchFamily="34" charset="0"/>
              </a:endParaRPr>
            </a:p>
          </p:txBody>
        </p:sp>
        <p:sp>
          <p:nvSpPr>
            <p:cNvPr id="11" name="îṣlîḍe">
              <a:hlinkClick r:id="" action="ppaction://noaction"/>
              <a:extLst>
                <a:ext uri="{FF2B5EF4-FFF2-40B4-BE49-F238E27FC236}">
                  <a16:creationId xmlns:a16="http://schemas.microsoft.com/office/drawing/2014/main" id="{D1E1A2F8-5FA6-4B0F-9CE5-C44ECC43DA80}"/>
                </a:ext>
              </a:extLst>
            </p:cNvPr>
            <p:cNvSpPr/>
            <p:nvPr/>
          </p:nvSpPr>
          <p:spPr>
            <a:xfrm>
              <a:off x="2446898" y="3616869"/>
              <a:ext cx="3722734" cy="446763"/>
            </a:xfrm>
            <a:prstGeom prst="rect">
              <a:avLst/>
            </a:prstGeom>
          </p:spPr>
          <p:txBody>
            <a:bodyPr wrap="square" anchor="ctr" anchorCtr="0">
              <a:normAutofit fontScale="85000" lnSpcReduction="10000"/>
            </a:bodyPr>
            <a:lstStyle/>
            <a:p>
              <a:pPr lvl="0"/>
              <a:r>
                <a:rPr lang="zh-CN" altLang="en-US" sz="2800" b="1" spc="100" dirty="0">
                  <a:solidFill>
                    <a:schemeClr val="accent4"/>
                  </a:solidFill>
                </a:rPr>
                <a:t>经典案例：</a:t>
              </a:r>
              <a:r>
                <a:rPr lang="en-US" altLang="zh-CN" sz="2800" b="1" spc="100" dirty="0">
                  <a:solidFill>
                    <a:schemeClr val="accent4"/>
                  </a:solidFill>
                </a:rPr>
                <a:t>Heartbleed</a:t>
              </a:r>
              <a:endParaRPr lang="zh-CN" altLang="en-US" sz="2800" b="1" spc="100" dirty="0">
                <a:solidFill>
                  <a:schemeClr val="accent4"/>
                </a:solidFill>
              </a:endParaRPr>
            </a:p>
          </p:txBody>
        </p:sp>
      </p:grpSp>
    </p:spTree>
    <p:extLst>
      <p:ext uri="{BB962C8B-B14F-4D97-AF65-F5344CB8AC3E}">
        <p14:creationId xmlns:p14="http://schemas.microsoft.com/office/powerpoint/2010/main" val="36825037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574759" y="1181656"/>
            <a:ext cx="6135653" cy="4955643"/>
            <a:chOff x="5936710" y="1353082"/>
            <a:chExt cx="6135653" cy="4955643"/>
          </a:xfrm>
        </p:grpSpPr>
        <p:sp>
          <p:nvSpPr>
            <p:cNvPr id="48" name="文本占位符 11"/>
            <p:cNvSpPr txBox="1"/>
            <p:nvPr/>
          </p:nvSpPr>
          <p:spPr>
            <a:xfrm>
              <a:off x="6588924" y="4085227"/>
              <a:ext cx="4774555" cy="473271"/>
            </a:xfrm>
            <a:prstGeom prst="rect">
              <a:avLst/>
            </a:prstGeom>
          </p:spPr>
          <p:txBody>
            <a:bodyPr vert="horz" wrap="squar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800" dirty="0">
                  <a:solidFill>
                    <a:schemeClr val="bg2">
                      <a:lumMod val="75000"/>
                    </a:schemeClr>
                  </a:solidFill>
                  <a:cs typeface="+mn-ea"/>
                  <a:sym typeface="+mn-lt"/>
                </a:rPr>
                <a:t>Physical Attack</a:t>
              </a:r>
              <a:endParaRPr lang="zh-CN" altLang="en-US" sz="2800" dirty="0">
                <a:solidFill>
                  <a:schemeClr val="bg2">
                    <a:lumMod val="75000"/>
                  </a:schemeClr>
                </a:solidFill>
                <a:cs typeface="+mn-ea"/>
                <a:sym typeface="+mn-lt"/>
              </a:endParaRPr>
            </a:p>
          </p:txBody>
        </p:sp>
        <p:sp>
          <p:nvSpPr>
            <p:cNvPr id="49" name="文本占位符 12"/>
            <p:cNvSpPr txBox="1"/>
            <p:nvPr/>
          </p:nvSpPr>
          <p:spPr>
            <a:xfrm>
              <a:off x="5936710" y="3031304"/>
              <a:ext cx="613565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物理攻击</a:t>
              </a: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9" y="6153823"/>
              <a:ext cx="789631" cy="154902"/>
              <a:chOff x="7957225" y="6063574"/>
              <a:chExt cx="1190110"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12700" cap="flat" cmpd="sng" algn="ctr">
          <a:noFill/>
          <a:prstDash val="solid"/>
          <a:miter lim="800000"/>
        </a:ln>
        <a:effectLst>
          <a:outerShdw blurRad="165100" sx="101000" sy="101000" algn="ctr" rotWithShape="0">
            <a:prstClr val="black">
              <a:alpha val="15000"/>
            </a:prstClr>
          </a:outerShdw>
        </a:effectLst>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密码工程 - 第03章 - 分组密码算法软件实现20220922</Template>
  <TotalTime>6456</TotalTime>
  <Words>3013</Words>
  <Application>Microsoft Office PowerPoint</Application>
  <PresentationFormat>宽屏</PresentationFormat>
  <Paragraphs>258</Paragraphs>
  <Slides>23</Slides>
  <Notes>18</Notes>
  <HiddenSlides>6</HiddenSlides>
  <MMClips>0</MMClips>
  <ScaleCrop>false</ScaleCrop>
  <HeadingPairs>
    <vt:vector size="6" baseType="variant">
      <vt:variant>
        <vt:lpstr>已用的字体</vt:lpstr>
      </vt:variant>
      <vt:variant>
        <vt:i4>9</vt:i4>
      </vt:variant>
      <vt:variant>
        <vt:lpstr>主题</vt:lpstr>
      </vt:variant>
      <vt:variant>
        <vt:i4>17</vt:i4>
      </vt:variant>
      <vt:variant>
        <vt:lpstr>幻灯片标题</vt:lpstr>
      </vt:variant>
      <vt:variant>
        <vt:i4>23</vt:i4>
      </vt:variant>
    </vt:vector>
  </HeadingPairs>
  <TitlesOfParts>
    <vt:vector size="49" baseType="lpstr">
      <vt:lpstr>等线</vt:lpstr>
      <vt:lpstr>华文琥珀</vt:lpstr>
      <vt:lpstr>华文新魏</vt:lpstr>
      <vt:lpstr>微软雅黑</vt:lpstr>
      <vt:lpstr>微软雅黑 Light</vt:lpstr>
      <vt:lpstr>Arial</vt:lpstr>
      <vt:lpstr>Century Gothic</vt:lpstr>
      <vt:lpstr>Times New Roman</vt:lpstr>
      <vt:lpstr>Wingdings</vt:lpstr>
      <vt:lpstr>封3​​</vt:lpstr>
      <vt:lpstr>封1​​</vt:lpstr>
      <vt:lpstr>封2​​</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攻击类型</vt:lpstr>
      <vt:lpstr>PowerPoint 演示文稿</vt:lpstr>
      <vt:lpstr>PowerPoint 演示文稿</vt:lpstr>
      <vt:lpstr>攻击成因</vt:lpstr>
      <vt:lpstr>针对操作系统隔离机制漏洞的攻击</vt:lpstr>
      <vt:lpstr>针对内存数据残余的攻击</vt:lpstr>
      <vt:lpstr>针对密码软件实现自身漏洞的攻击</vt:lpstr>
      <vt:lpstr>PowerPoint 演示文稿</vt:lpstr>
      <vt:lpstr>冷启动攻击</vt:lpstr>
      <vt:lpstr>DMA攻击</vt:lpstr>
      <vt:lpstr>PowerPoint 演示文稿</vt:lpstr>
      <vt:lpstr>算法相关的侧信道攻击</vt:lpstr>
      <vt:lpstr>计算机存储单元结构</vt:lpstr>
      <vt:lpstr>基于页共享的Flush+Reload攻击</vt:lpstr>
      <vt:lpstr>CPU硬件漏洞攻击</vt:lpstr>
      <vt:lpstr>CPU硬件漏洞攻击——幽灵</vt:lpstr>
      <vt:lpstr>CPU硬件漏洞攻击——熔断</vt:lpstr>
      <vt:lpstr>PowerPoint 演示文稿</vt:lpstr>
      <vt:lpstr>小结</vt:lpstr>
      <vt:lpstr>PowerPoint 演示文稿</vt:lpstr>
      <vt:lpstr>PowerPoint 演示文稿</vt:lpstr>
      <vt:lpstr>流水线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 Yaoling</dc:creator>
  <cp:lastModifiedBy>Ding Yaoling</cp:lastModifiedBy>
  <cp:revision>151</cp:revision>
  <dcterms:created xsi:type="dcterms:W3CDTF">2022-10-04T08:32:15Z</dcterms:created>
  <dcterms:modified xsi:type="dcterms:W3CDTF">2024-03-27T13:27:32Z</dcterms:modified>
</cp:coreProperties>
</file>